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352" r:id="rId3"/>
    <p:sldId id="412" r:id="rId4"/>
    <p:sldId id="449" r:id="rId5"/>
    <p:sldId id="456" r:id="rId6"/>
    <p:sldId id="450" r:id="rId7"/>
    <p:sldId id="458" r:id="rId8"/>
    <p:sldId id="466" r:id="rId9"/>
    <p:sldId id="467" r:id="rId10"/>
    <p:sldId id="468" r:id="rId11"/>
    <p:sldId id="469" r:id="rId12"/>
    <p:sldId id="470" r:id="rId13"/>
    <p:sldId id="472" r:id="rId14"/>
    <p:sldId id="452" r:id="rId15"/>
    <p:sldId id="473" r:id="rId16"/>
    <p:sldId id="462" r:id="rId17"/>
    <p:sldId id="463" r:id="rId18"/>
    <p:sldId id="471" r:id="rId19"/>
    <p:sldId id="474" r:id="rId20"/>
    <p:sldId id="345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  <a:srgbClr val="E5B1B5"/>
    <a:srgbClr val="FF4F4A"/>
    <a:srgbClr val="009193"/>
    <a:srgbClr val="7A81FF"/>
    <a:srgbClr val="FF8AA6"/>
    <a:srgbClr val="354559"/>
    <a:srgbClr val="005493"/>
    <a:srgbClr val="E1E1E1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756764-B1D6-45D1-97E8-01B490A4989E}" v="7" dt="2023-02-13T12:08:34.3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テーマ スタイル 1 - アクセント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56"/>
    <p:restoredTop sz="95748"/>
  </p:normalViewPr>
  <p:slideViewPr>
    <p:cSldViewPr snapToGrid="0" snapToObjects="1">
      <p:cViewPr varScale="1">
        <p:scale>
          <a:sx n="59" d="100"/>
          <a:sy n="59" d="100"/>
        </p:scale>
        <p:origin x="12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8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19238901 明石　華実" userId="ee44ca9f-3420-46b6-ae17-14103a5f0a66" providerId="ADAL" clId="{AABCA57A-57F9-7041-916C-985B9AD5EEAD}"/>
    <pc:docChg chg="undo custSel modSld">
      <pc:chgData name="19238901 明石　華実" userId="ee44ca9f-3420-46b6-ae17-14103a5f0a66" providerId="ADAL" clId="{AABCA57A-57F9-7041-916C-985B9AD5EEAD}" dt="2022-06-06T12:15:49.255" v="28" actId="1036"/>
      <pc:docMkLst>
        <pc:docMk/>
      </pc:docMkLst>
      <pc:sldChg chg="modSp mod">
        <pc:chgData name="19238901 明石　華実" userId="ee44ca9f-3420-46b6-ae17-14103a5f0a66" providerId="ADAL" clId="{AABCA57A-57F9-7041-916C-985B9AD5EEAD}" dt="2022-06-06T12:15:49.255" v="28" actId="1036"/>
        <pc:sldMkLst>
          <pc:docMk/>
          <pc:sldMk cId="2723858017" sldId="256"/>
        </pc:sldMkLst>
        <pc:spChg chg="mod">
          <ac:chgData name="19238901 明石　華実" userId="ee44ca9f-3420-46b6-ae17-14103a5f0a66" providerId="ADAL" clId="{AABCA57A-57F9-7041-916C-985B9AD5EEAD}" dt="2022-06-06T12:15:49.255" v="28" actId="1036"/>
          <ac:spMkLst>
            <pc:docMk/>
            <pc:sldMk cId="2723858017" sldId="256"/>
            <ac:spMk id="3" creationId="{6CBE9480-AB26-C34D-84DC-B42F624361AE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&#12288;&#32244;&#32722;&amp;&#37857;&amp;&#35211;&#26412;\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&#12288;&#32244;&#32722;&amp;&#37857;&amp;&#35211;&#26412;\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&#12288;&#32244;&#32722;&amp;&#37857;&amp;&#35211;&#26412;\Book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&#12288;&#32244;&#32722;&amp;&#37857;&amp;&#35211;&#26412;\Book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\&#34987;&#39443;&#32773;&#65298;&#12288;&#23665;&#30000;\&#34920;&#24773;_&#23665;&#30000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&#12288;&#37857;&amp;&#35211;&#26412;\&#34920;&#24773;_&#23665;&#30000;_&#37857;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&#12288;&#32244;&#32722;&amp;&#37857;&amp;&#35211;&#26412;\&#34920;&#24773;_&#23665;&#30000;_&#32244;&#32722;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統計!$B$7</c:f>
              <c:strCache>
                <c:ptCount val="1"/>
                <c:pt idx="0">
                  <c:v>見本なし</c:v>
                </c:pt>
              </c:strCache>
            </c:strRef>
          </c:tx>
          <c:spPr>
            <a:solidFill>
              <a:schemeClr val="accent3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統計!$A$8:$A$15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統計!$B$8:$B$15</c:f>
              <c:numCache>
                <c:formatCode>0.0%</c:formatCode>
                <c:ptCount val="8"/>
                <c:pt idx="0">
                  <c:v>1</c:v>
                </c:pt>
                <c:pt idx="1">
                  <c:v>0</c:v>
                </c:pt>
                <c:pt idx="2">
                  <c:v>0.33300000000000002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0.33300000000000002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8B-094A-9F0B-45832E3A33E4}"/>
            </c:ext>
          </c:extLst>
        </c:ser>
        <c:ser>
          <c:idx val="1"/>
          <c:order val="1"/>
          <c:tx>
            <c:strRef>
              <c:f>統計!$C$7</c:f>
              <c:strCache>
                <c:ptCount val="1"/>
                <c:pt idx="0">
                  <c:v>見本あり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統計!$A$8:$A$15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統計!$C$8:$C$15</c:f>
              <c:numCache>
                <c:formatCode>0%</c:formatCode>
                <c:ptCount val="8"/>
                <c:pt idx="0">
                  <c:v>1</c:v>
                </c:pt>
                <c:pt idx="1">
                  <c:v>0.66700000000000004</c:v>
                </c:pt>
                <c:pt idx="2">
                  <c:v>1</c:v>
                </c:pt>
                <c:pt idx="3">
                  <c:v>0</c:v>
                </c:pt>
                <c:pt idx="4">
                  <c:v>0.33300000000000002</c:v>
                </c:pt>
                <c:pt idx="5">
                  <c:v>0.33300000000000002</c:v>
                </c:pt>
                <c:pt idx="6">
                  <c:v>0.33300000000000002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A8B-094A-9F0B-45832E3A33E4}"/>
            </c:ext>
          </c:extLst>
        </c:ser>
        <c:ser>
          <c:idx val="2"/>
          <c:order val="2"/>
          <c:tx>
            <c:strRef>
              <c:f>統計!$D$7</c:f>
              <c:strCache>
                <c:ptCount val="1"/>
                <c:pt idx="0">
                  <c:v>練習+見本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統計!$A$8:$A$15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統計!$D$8:$D$15</c:f>
              <c:numCache>
                <c:formatCode>0%</c:formatCode>
                <c:ptCount val="8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0.66666666666666663</c:v>
                </c:pt>
                <c:pt idx="6">
                  <c:v>0.66666666666666663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A8B-094A-9F0B-45832E3A33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21925200"/>
        <c:axId val="378626912"/>
      </c:barChart>
      <c:catAx>
        <c:axId val="221925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378626912"/>
        <c:crosses val="autoZero"/>
        <c:auto val="1"/>
        <c:lblAlgn val="ctr"/>
        <c:lblOffset val="100"/>
        <c:noMultiLvlLbl val="0"/>
      </c:catAx>
      <c:valAx>
        <c:axId val="37862691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ja-JP"/>
                  <a:t>正解率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ja-JP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21925200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latin typeface="Times New Roman" panose="02020603050405020304" pitchFamily="18" charset="0"/>
          <a:cs typeface="Times New Roman" panose="02020603050405020304" pitchFamily="18" charset="0"/>
        </a:defRPr>
      </a:pPr>
      <a:endParaRPr lang="ja-JP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sz="1800"/>
              <a:t>正解数推移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Sheet1!$A$3</c:f>
              <c:strCache>
                <c:ptCount val="1"/>
                <c:pt idx="0">
                  <c:v>見本なし</c:v>
                </c:pt>
              </c:strCache>
            </c:strRef>
          </c:tx>
          <c:spPr>
            <a:solidFill>
              <a:schemeClr val="accent3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Sheet1!$E$2:$G$2</c:f>
              <c:strCache>
                <c:ptCount val="3"/>
                <c:pt idx="0">
                  <c:v>１回目</c:v>
                </c:pt>
                <c:pt idx="1">
                  <c:v>２回目</c:v>
                </c:pt>
                <c:pt idx="2">
                  <c:v>３回目</c:v>
                </c:pt>
              </c:strCache>
            </c:strRef>
          </c:cat>
          <c:val>
            <c:numRef>
              <c:f>Sheet1!$E$3:$G$3</c:f>
              <c:numCache>
                <c:formatCode>0_);[Red]\(0\)</c:formatCode>
                <c:ptCount val="3"/>
                <c:pt idx="0">
                  <c:v>2</c:v>
                </c:pt>
                <c:pt idx="1">
                  <c:v>3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737-E543-95D9-C3AABD2EDB55}"/>
            </c:ext>
          </c:extLst>
        </c:ser>
        <c:ser>
          <c:idx val="1"/>
          <c:order val="1"/>
          <c:tx>
            <c:strRef>
              <c:f>Sheet1!$A$4</c:f>
              <c:strCache>
                <c:ptCount val="1"/>
                <c:pt idx="0">
                  <c:v>見本あり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Sheet1!$E$2:$G$2</c:f>
              <c:strCache>
                <c:ptCount val="3"/>
                <c:pt idx="0">
                  <c:v>１回目</c:v>
                </c:pt>
                <c:pt idx="1">
                  <c:v>２回目</c:v>
                </c:pt>
                <c:pt idx="2">
                  <c:v>３回目</c:v>
                </c:pt>
              </c:strCache>
            </c:strRef>
          </c:cat>
          <c:val>
            <c:numRef>
              <c:f>Sheet1!$E$4:$G$4</c:f>
              <c:numCache>
                <c:formatCode>0_);[Red]\(0\)</c:formatCode>
                <c:ptCount val="3"/>
                <c:pt idx="0">
                  <c:v>5</c:v>
                </c:pt>
                <c:pt idx="1">
                  <c:v>4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737-E543-95D9-C3AABD2EDB55}"/>
            </c:ext>
          </c:extLst>
        </c:ser>
        <c:ser>
          <c:idx val="2"/>
          <c:order val="2"/>
          <c:tx>
            <c:strRef>
              <c:f>Sheet1!$A$5</c:f>
              <c:strCache>
                <c:ptCount val="1"/>
                <c:pt idx="0">
                  <c:v>練習+見本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val>
            <c:numRef>
              <c:f>Sheet1!$E$5:$G$5</c:f>
              <c:numCache>
                <c:formatCode>0_);[Red]\(0\)</c:formatCode>
                <c:ptCount val="3"/>
                <c:pt idx="0">
                  <c:v>6</c:v>
                </c:pt>
                <c:pt idx="1">
                  <c:v>8</c:v>
                </c:pt>
                <c:pt idx="2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737-E543-95D9-C3AABD2EDB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4815056"/>
        <c:axId val="214672640"/>
      </c:barChart>
      <c:catAx>
        <c:axId val="214815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14672640"/>
        <c:crosses val="autoZero"/>
        <c:auto val="1"/>
        <c:lblAlgn val="ctr"/>
        <c:lblOffset val="100"/>
        <c:noMultiLvlLbl val="0"/>
      </c:catAx>
      <c:valAx>
        <c:axId val="214672640"/>
        <c:scaling>
          <c:orientation val="minMax"/>
          <c:max val="8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/>
                  <a:t>正解数　</a:t>
                </a:r>
                <a:r>
                  <a:rPr lang="en-US" altLang="ja-JP" sz="1800" dirty="0"/>
                  <a:t>[</a:t>
                </a:r>
                <a:r>
                  <a:rPr lang="ja-JP" altLang="en-US" sz="1800"/>
                  <a:t>個</a:t>
                </a:r>
                <a:r>
                  <a:rPr lang="en-US" altLang="ja-JP" sz="1800" dirty="0"/>
                  <a:t>]</a:t>
                </a:r>
                <a:r>
                  <a:rPr lang="ja-JP" altLang="en-US" sz="1800"/>
                  <a:t>　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0_);[Red]\(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14815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sz="1800"/>
              <a:t>平均正解数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Sheet1!$I$3:$I$5</c:f>
                <c:numCache>
                  <c:formatCode>General</c:formatCode>
                  <c:ptCount val="3"/>
                  <c:pt idx="0">
                    <c:v>0.47140452079103168</c:v>
                  </c:pt>
                  <c:pt idx="1">
                    <c:v>0.47140452079103168</c:v>
                  </c:pt>
                  <c:pt idx="2">
                    <c:v>0.94280904158206336</c:v>
                  </c:pt>
                </c:numCache>
              </c:numRef>
            </c:plus>
            <c:minus>
              <c:numRef>
                <c:f>Sheet1!$I$3:$I$5</c:f>
                <c:numCache>
                  <c:formatCode>General</c:formatCode>
                  <c:ptCount val="3"/>
                  <c:pt idx="0">
                    <c:v>0.47140452079103168</c:v>
                  </c:pt>
                  <c:pt idx="1">
                    <c:v>0.47140452079103168</c:v>
                  </c:pt>
                  <c:pt idx="2">
                    <c:v>0.94280904158206336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Sheet1!$A$3:$A$5</c:f>
              <c:strCache>
                <c:ptCount val="3"/>
                <c:pt idx="0">
                  <c:v>見本なし</c:v>
                </c:pt>
                <c:pt idx="1">
                  <c:v>見本あり</c:v>
                </c:pt>
                <c:pt idx="2">
                  <c:v>練習+見本</c:v>
                </c:pt>
              </c:strCache>
            </c:strRef>
          </c:cat>
          <c:val>
            <c:numRef>
              <c:f>Sheet1!$H$3:$H$5</c:f>
              <c:numCache>
                <c:formatCode>0.00_);[Red]\(0.00\)</c:formatCode>
                <c:ptCount val="3"/>
                <c:pt idx="0">
                  <c:v>2.6666666666666665</c:v>
                </c:pt>
                <c:pt idx="1">
                  <c:v>4.666666666666667</c:v>
                </c:pt>
                <c:pt idx="2">
                  <c:v>7.333333333333333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61-ED44-A42C-7AD15A54F6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6172751"/>
        <c:axId val="1234086527"/>
      </c:barChart>
      <c:catAx>
        <c:axId val="1236172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1234086527"/>
        <c:crosses val="autoZero"/>
        <c:auto val="1"/>
        <c:lblAlgn val="ctr"/>
        <c:lblOffset val="100"/>
        <c:noMultiLvlLbl val="0"/>
      </c:catAx>
      <c:valAx>
        <c:axId val="1234086527"/>
        <c:scaling>
          <c:orientation val="minMax"/>
          <c:max val="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/>
                  <a:t>正解数　</a:t>
                </a:r>
                <a:r>
                  <a:rPr lang="en-US" altLang="ja-JP" sz="1800" dirty="0"/>
                  <a:t>[</a:t>
                </a:r>
                <a:r>
                  <a:rPr lang="ja-JP" altLang="en-US" sz="1800"/>
                  <a:t>個</a:t>
                </a:r>
                <a:r>
                  <a:rPr lang="en-US" altLang="ja-JP" sz="1800" dirty="0"/>
                  <a:t>]</a:t>
                </a:r>
                <a:endParaRPr lang="ja-JP" altLang="en-US" sz="18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12361727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統計!$B$23</c:f>
              <c:strCache>
                <c:ptCount val="1"/>
                <c:pt idx="0">
                  <c:v>見本なし</c:v>
                </c:pt>
              </c:strCache>
            </c:strRef>
          </c:tx>
          <c:spPr>
            <a:solidFill>
              <a:schemeClr val="accent3">
                <a:tint val="65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統計!$E$24:$E$31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6.7343502970146982</c:v>
                  </c:pt>
                  <c:pt idx="2">
                    <c:v>22.376011062212157</c:v>
                  </c:pt>
                  <c:pt idx="3">
                    <c:v>5.2378280087892364</c:v>
                  </c:pt>
                  <c:pt idx="4">
                    <c:v>18.374344290143199</c:v>
                  </c:pt>
                  <c:pt idx="5">
                    <c:v>13.468700594029443</c:v>
                  </c:pt>
                  <c:pt idx="6">
                    <c:v>20.786985482077458</c:v>
                  </c:pt>
                  <c:pt idx="7">
                    <c:v>5.4006172486732167</c:v>
                  </c:pt>
                </c:numCache>
              </c:numRef>
            </c:plus>
            <c:minus>
              <c:numRef>
                <c:f>統計!$E$24:$E$31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6.7343502970146982</c:v>
                  </c:pt>
                  <c:pt idx="2">
                    <c:v>22.376011062212157</c:v>
                  </c:pt>
                  <c:pt idx="3">
                    <c:v>5.2378280087892364</c:v>
                  </c:pt>
                  <c:pt idx="4">
                    <c:v>18.374344290143199</c:v>
                  </c:pt>
                  <c:pt idx="5">
                    <c:v>13.468700594029443</c:v>
                  </c:pt>
                  <c:pt idx="6">
                    <c:v>20.786985482077458</c:v>
                  </c:pt>
                  <c:pt idx="7">
                    <c:v>5.4006172486732167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統計!$A$24:$A$31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統計!$B$24:$B$31</c:f>
              <c:numCache>
                <c:formatCode>General</c:formatCode>
                <c:ptCount val="8"/>
                <c:pt idx="0">
                  <c:v>100</c:v>
                </c:pt>
                <c:pt idx="1">
                  <c:v>4.7619047619047334</c:v>
                </c:pt>
                <c:pt idx="2">
                  <c:v>31.481481481481467</c:v>
                </c:pt>
                <c:pt idx="3">
                  <c:v>3.7037037037037002</c:v>
                </c:pt>
                <c:pt idx="4">
                  <c:v>25.396825396825363</c:v>
                </c:pt>
                <c:pt idx="5">
                  <c:v>9.5238095238094989</c:v>
                </c:pt>
                <c:pt idx="6">
                  <c:v>22.2222222222222</c:v>
                </c:pt>
                <c:pt idx="7">
                  <c:v>92.5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5E-4444-A5D1-3F06D3205FF9}"/>
            </c:ext>
          </c:extLst>
        </c:ser>
        <c:ser>
          <c:idx val="1"/>
          <c:order val="1"/>
          <c:tx>
            <c:strRef>
              <c:f>統計!$C$23</c:f>
              <c:strCache>
                <c:ptCount val="1"/>
                <c:pt idx="0">
                  <c:v>見本あり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統計!$F$24:$F$31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36.004114991154786</c:v>
                  </c:pt>
                  <c:pt idx="2">
                    <c:v>0</c:v>
                  </c:pt>
                  <c:pt idx="3">
                    <c:v>0</c:v>
                  </c:pt>
                  <c:pt idx="4">
                    <c:v>33.416562759605704</c:v>
                  </c:pt>
                  <c:pt idx="5">
                    <c:v>47.14045207910317</c:v>
                  </c:pt>
                  <c:pt idx="6">
                    <c:v>47.14045207910317</c:v>
                  </c:pt>
                  <c:pt idx="7">
                    <c:v>0</c:v>
                  </c:pt>
                </c:numCache>
              </c:numRef>
            </c:plus>
            <c:minus>
              <c:numRef>
                <c:f>統計!$F$24:$F$31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36.004114991154786</c:v>
                  </c:pt>
                  <c:pt idx="2">
                    <c:v>0</c:v>
                  </c:pt>
                  <c:pt idx="3">
                    <c:v>0</c:v>
                  </c:pt>
                  <c:pt idx="4">
                    <c:v>33.416562759605704</c:v>
                  </c:pt>
                  <c:pt idx="5">
                    <c:v>47.14045207910317</c:v>
                  </c:pt>
                  <c:pt idx="6">
                    <c:v>47.14045207910317</c:v>
                  </c:pt>
                  <c:pt idx="7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統計!$A$24:$A$31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統計!$C$24:$C$31</c:f>
              <c:numCache>
                <c:formatCode>0.0</c:formatCode>
                <c:ptCount val="8"/>
                <c:pt idx="0">
                  <c:v>100</c:v>
                </c:pt>
                <c:pt idx="1">
                  <c:v>66.666666666666643</c:v>
                </c:pt>
                <c:pt idx="2">
                  <c:v>100</c:v>
                </c:pt>
                <c:pt idx="3">
                  <c:v>0</c:v>
                </c:pt>
                <c:pt idx="4">
                  <c:v>35</c:v>
                </c:pt>
                <c:pt idx="5">
                  <c:v>33.333333333333336</c:v>
                </c:pt>
                <c:pt idx="6">
                  <c:v>33.333333333333336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A5E-4444-A5D1-3F06D3205FF9}"/>
            </c:ext>
          </c:extLst>
        </c:ser>
        <c:ser>
          <c:idx val="2"/>
          <c:order val="2"/>
          <c:tx>
            <c:strRef>
              <c:f>統計!$D$23</c:f>
              <c:strCache>
                <c:ptCount val="1"/>
                <c:pt idx="0">
                  <c:v>練習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統計!$G$24:$G$31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0</c:v>
                  </c:pt>
                  <c:pt idx="2">
                    <c:v>0</c:v>
                  </c:pt>
                  <c:pt idx="3">
                    <c:v>0</c:v>
                  </c:pt>
                  <c:pt idx="4">
                    <c:v>0</c:v>
                  </c:pt>
                  <c:pt idx="5">
                    <c:v>37.712361663282536</c:v>
                  </c:pt>
                  <c:pt idx="6">
                    <c:v>28.327886186626593</c:v>
                  </c:pt>
                  <c:pt idx="7">
                    <c:v>0</c:v>
                  </c:pt>
                </c:numCache>
              </c:numRef>
            </c:plus>
            <c:minus>
              <c:numRef>
                <c:f>統計!$G$24:$G$31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0</c:v>
                  </c:pt>
                  <c:pt idx="2">
                    <c:v>0</c:v>
                  </c:pt>
                  <c:pt idx="3">
                    <c:v>0</c:v>
                  </c:pt>
                  <c:pt idx="4">
                    <c:v>0</c:v>
                  </c:pt>
                  <c:pt idx="5">
                    <c:v>37.712361663282536</c:v>
                  </c:pt>
                  <c:pt idx="6">
                    <c:v>28.327886186626593</c:v>
                  </c:pt>
                  <c:pt idx="7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val>
            <c:numRef>
              <c:f>統計!$D$24:$D$31</c:f>
              <c:numCache>
                <c:formatCode>General</c:formatCode>
                <c:ptCount val="8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73.333333333333329</c:v>
                </c:pt>
                <c:pt idx="6">
                  <c:v>61.111111111111107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A5E-4444-A5D1-3F06D3205F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18867840"/>
        <c:axId val="345967296"/>
      </c:barChart>
      <c:catAx>
        <c:axId val="318867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345967296"/>
        <c:crosses val="autoZero"/>
        <c:auto val="1"/>
        <c:lblAlgn val="ctr"/>
        <c:lblOffset val="100"/>
        <c:noMultiLvlLbl val="0"/>
      </c:catAx>
      <c:valAx>
        <c:axId val="345967296"/>
        <c:scaling>
          <c:orientation val="minMax"/>
          <c:max val="1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ja-JP" altLang="en-US" sz="1800"/>
                  <a:t>平均スコア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318867840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ja-JP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スコア!$P$12</c:f>
              <c:strCache>
                <c:ptCount val="1"/>
                <c:pt idx="0">
                  <c:v>１回目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スコア!$P$13:$P$20</c:f>
              <c:numCache>
                <c:formatCode>General</c:formatCode>
                <c:ptCount val="8"/>
                <c:pt idx="0">
                  <c:v>100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42.857142857142797</c:v>
                </c:pt>
                <c:pt idx="5">
                  <c:v>0</c:v>
                </c:pt>
                <c:pt idx="6">
                  <c:v>0</c:v>
                </c:pt>
                <c:pt idx="7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1E-D649-A5C6-906BA640D084}"/>
            </c:ext>
          </c:extLst>
        </c:ser>
        <c:ser>
          <c:idx val="1"/>
          <c:order val="1"/>
          <c:tx>
            <c:strRef>
              <c:f>スコア!$Q$12</c:f>
              <c:strCache>
                <c:ptCount val="1"/>
                <c:pt idx="0">
                  <c:v>２回目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スコア!$Q$13:$Q$20</c:f>
              <c:numCache>
                <c:formatCode>General</c:formatCode>
                <c:ptCount val="8"/>
                <c:pt idx="0">
                  <c:v>100</c:v>
                </c:pt>
                <c:pt idx="1">
                  <c:v>0</c:v>
                </c:pt>
                <c:pt idx="2">
                  <c:v>50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16.6666666666666</c:v>
                </c:pt>
                <c:pt idx="7">
                  <c:v>87.5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1E-D649-A5C6-906BA640D084}"/>
            </c:ext>
          </c:extLst>
        </c:ser>
        <c:ser>
          <c:idx val="2"/>
          <c:order val="2"/>
          <c:tx>
            <c:strRef>
              <c:f>スコア!$R$12</c:f>
              <c:strCache>
                <c:ptCount val="1"/>
                <c:pt idx="0">
                  <c:v>３回目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スコア!$R$13:$R$20</c:f>
              <c:numCache>
                <c:formatCode>General</c:formatCode>
                <c:ptCount val="8"/>
                <c:pt idx="0">
                  <c:v>100</c:v>
                </c:pt>
                <c:pt idx="1">
                  <c:v>14.285714285714199</c:v>
                </c:pt>
                <c:pt idx="2">
                  <c:v>44.4444444444444</c:v>
                </c:pt>
                <c:pt idx="3">
                  <c:v>11.1111111111111</c:v>
                </c:pt>
                <c:pt idx="4">
                  <c:v>33.3333333333333</c:v>
                </c:pt>
                <c:pt idx="5">
                  <c:v>28.571428571428498</c:v>
                </c:pt>
                <c:pt idx="6">
                  <c:v>50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91E-D649-A5C6-906BA640D0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7152400"/>
        <c:axId val="243862832"/>
      </c:barChart>
      <c:catAx>
        <c:axId val="217152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43862832"/>
        <c:crosses val="autoZero"/>
        <c:auto val="1"/>
        <c:lblAlgn val="ctr"/>
        <c:lblOffset val="100"/>
        <c:noMultiLvlLbl val="0"/>
      </c:catAx>
      <c:valAx>
        <c:axId val="24386283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ja-JP" altLang="en-US"/>
                  <a:t>スコア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17152400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latin typeface="Times New Roman" panose="02020603050405020304" pitchFamily="18" charset="0"/>
          <a:cs typeface="Times New Roman" panose="02020603050405020304" pitchFamily="18" charset="0"/>
        </a:defRPr>
      </a:pPr>
      <a:endParaRPr lang="ja-JP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スコア!$B$12</c:f>
              <c:strCache>
                <c:ptCount val="1"/>
                <c:pt idx="0">
                  <c:v>１回目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スコア!$P$13:$P$20</c:f>
              <c:numCache>
                <c:formatCode>General</c:formatCode>
                <c:ptCount val="8"/>
                <c:pt idx="0">
                  <c:v>100</c:v>
                </c:pt>
                <c:pt idx="1">
                  <c:v>83.3333333333333</c:v>
                </c:pt>
                <c:pt idx="2">
                  <c:v>100</c:v>
                </c:pt>
                <c:pt idx="3">
                  <c:v>0</c:v>
                </c:pt>
                <c:pt idx="4">
                  <c:v>0</c:v>
                </c:pt>
                <c:pt idx="5">
                  <c:v>100</c:v>
                </c:pt>
                <c:pt idx="6">
                  <c:v>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4D-9048-B944-025C51A7D675}"/>
            </c:ext>
          </c:extLst>
        </c:ser>
        <c:ser>
          <c:idx val="1"/>
          <c:order val="1"/>
          <c:tx>
            <c:strRef>
              <c:f>スコア!$C$12</c:f>
              <c:strCache>
                <c:ptCount val="1"/>
                <c:pt idx="0">
                  <c:v>２回目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スコア!$Q$13:$Q$20</c:f>
              <c:numCache>
                <c:formatCode>General</c:formatCode>
                <c:ptCount val="8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0</c:v>
                </c:pt>
                <c:pt idx="4">
                  <c:v>25</c:v>
                </c:pt>
                <c:pt idx="5">
                  <c:v>0</c:v>
                </c:pt>
                <c:pt idx="6">
                  <c:v>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44D-9048-B944-025C51A7D675}"/>
            </c:ext>
          </c:extLst>
        </c:ser>
        <c:ser>
          <c:idx val="2"/>
          <c:order val="2"/>
          <c:tx>
            <c:strRef>
              <c:f>スコア!$D$12</c:f>
              <c:strCache>
                <c:ptCount val="1"/>
                <c:pt idx="0">
                  <c:v>３回目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スコア!$R$13:$R$20</c:f>
              <c:numCache>
                <c:formatCode>General</c:formatCode>
                <c:ptCount val="8"/>
                <c:pt idx="0">
                  <c:v>100</c:v>
                </c:pt>
                <c:pt idx="1">
                  <c:v>16.6666666666666</c:v>
                </c:pt>
                <c:pt idx="2">
                  <c:v>100</c:v>
                </c:pt>
                <c:pt idx="3">
                  <c:v>0</c:v>
                </c:pt>
                <c:pt idx="4">
                  <c:v>80</c:v>
                </c:pt>
                <c:pt idx="5">
                  <c:v>0</c:v>
                </c:pt>
                <c:pt idx="6">
                  <c:v>100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44D-9048-B944-025C51A7D6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7152400"/>
        <c:axId val="243862832"/>
      </c:barChart>
      <c:catAx>
        <c:axId val="217152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43862832"/>
        <c:crosses val="autoZero"/>
        <c:auto val="1"/>
        <c:lblAlgn val="ctr"/>
        <c:lblOffset val="100"/>
        <c:noMultiLvlLbl val="0"/>
      </c:catAx>
      <c:valAx>
        <c:axId val="24386283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/>
                  <a:t>スコア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17152400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スコア!$B$12</c:f>
              <c:strCache>
                <c:ptCount val="1"/>
                <c:pt idx="0">
                  <c:v>１回目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スコア!$P$13:$P$20</c:f>
              <c:numCache>
                <c:formatCode>General</c:formatCode>
                <c:ptCount val="8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20</c:v>
                </c:pt>
                <c:pt idx="6">
                  <c:v>33.3333333333333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3C-774C-AEEE-7B44B3705FC2}"/>
            </c:ext>
          </c:extLst>
        </c:ser>
        <c:ser>
          <c:idx val="1"/>
          <c:order val="1"/>
          <c:tx>
            <c:strRef>
              <c:f>スコア!$C$12</c:f>
              <c:strCache>
                <c:ptCount val="1"/>
                <c:pt idx="0">
                  <c:v>２回目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スコア!$Q$13:$Q$20</c:f>
              <c:numCache>
                <c:formatCode>General</c:formatCode>
                <c:ptCount val="8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D3C-774C-AEEE-7B44B3705FC2}"/>
            </c:ext>
          </c:extLst>
        </c:ser>
        <c:ser>
          <c:idx val="2"/>
          <c:order val="2"/>
          <c:tx>
            <c:strRef>
              <c:f>スコア!$D$12</c:f>
              <c:strCache>
                <c:ptCount val="1"/>
                <c:pt idx="0">
                  <c:v>３回目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スコア!$R$13:$R$20</c:f>
              <c:numCache>
                <c:formatCode>General</c:formatCode>
                <c:ptCount val="8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50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D3C-774C-AEEE-7B44B3705F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7152400"/>
        <c:axId val="243862832"/>
      </c:barChart>
      <c:catAx>
        <c:axId val="217152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43862832"/>
        <c:crosses val="autoZero"/>
        <c:auto val="1"/>
        <c:lblAlgn val="ctr"/>
        <c:lblOffset val="100"/>
        <c:noMultiLvlLbl val="0"/>
      </c:catAx>
      <c:valAx>
        <c:axId val="24386283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/>
                  <a:t>スコア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17152400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7.jpeg>
</file>

<file path=ppt/media/image2.svg>
</file>

<file path=ppt/media/image20.png>
</file>

<file path=ppt/media/image21.sv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A5CD6-65A6-884F-BFAE-0CD43BA2F985}" type="datetimeFigureOut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73C71-927B-0448-B2BF-188A4E19F9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7183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MS Gothic" panose="020B0609070205080204" pitchFamily="49" charset="-128"/>
                <a:ea typeface="MS Gothic" panose="020B0609070205080204" pitchFamily="49" charset="-128"/>
              </a:defRPr>
            </a:lvl1pPr>
          </a:lstStyle>
          <a:p>
            <a:r>
              <a:rPr lang="en-US" altLang="ja-JP" dirty="0"/>
              <a:t>Z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FAD5-AB1B-F042-BA22-1720A04359CB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214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81539-A5D2-4845-9FF7-19437F8662D3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244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5F0E0-AAE9-B946-B73D-E53269FE19D6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1008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7CCF-FA73-F143-907E-E3E88C78631A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3383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89ADC-1146-2743-AEFF-A1983D586F48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351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9B14-DFD5-264F-A7B6-503D2CB01B1B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4196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36D2E-E108-FC44-92A8-BA38AB25FE8D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9011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0F69-ACDE-DD4B-A3F6-3A2730C63DD2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301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E291D-382B-134F-A922-6FA8CFFD979E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214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7E005-89B0-A149-84B0-F7C7C3E10DE4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755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6E6B3-0EB7-C94D-8213-18D1483FE737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644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A3BA7-9F7F-BA4B-9C55-D0589F0EC4B8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272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MS Gothic" panose="020B0609070205080204" pitchFamily="49" charset="-128"/>
          <a:ea typeface="MS Gothic" panose="020B0609070205080204" pitchFamily="49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3.em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sv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sv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sv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sv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sv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11" Type="http://schemas.openxmlformats.org/officeDocument/2006/relationships/image" Target="../media/image21.svg"/><Relationship Id="rId5" Type="http://schemas.openxmlformats.org/officeDocument/2006/relationships/image" Target="../media/image12.png"/><Relationship Id="rId10" Type="http://schemas.openxmlformats.org/officeDocument/2006/relationships/image" Target="../media/image20.png"/><Relationship Id="rId4" Type="http://schemas.openxmlformats.org/officeDocument/2006/relationships/image" Target="../media/image11.png"/><Relationship Id="rId9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E185C7-66AD-E04F-A6EA-3047D00DC1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福田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Yeoh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ゼミ</a:t>
            </a:r>
            <a:b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進捗報告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(07/28)</a:t>
            </a:r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CBE9480-AB26-C34D-84DC-B42F62436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254" y="3908347"/>
            <a:ext cx="7133492" cy="2233036"/>
          </a:xfrm>
        </p:spPr>
        <p:txBody>
          <a:bodyPr>
            <a:noAutofit/>
          </a:bodyPr>
          <a:lstStyle/>
          <a:p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佐賀大学　理工学部　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CPS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研究室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ja-JP" altLang="en-US" sz="2400"/>
              <a:t>指導教員：	福田 修 教授</a:t>
            </a:r>
          </a:p>
          <a:p>
            <a:r>
              <a:rPr lang="ja-JP" altLang="en-US"/>
              <a:t>			</a:t>
            </a:r>
            <a:r>
              <a:rPr lang="en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Yeoh Wen Liang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プロジェクト助教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19238901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明石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華実</a:t>
            </a:r>
            <a:endParaRPr kumimoji="1" lang="ja-JP" altLang="en-US"/>
          </a:p>
        </p:txBody>
      </p:sp>
      <p:sp>
        <p:nvSpPr>
          <p:cNvPr id="7" name="スライド番号プレースホルダー 2">
            <a:extLst>
              <a:ext uri="{FF2B5EF4-FFF2-40B4-BE49-F238E27FC236}">
                <a16:creationId xmlns:a16="http://schemas.microsoft.com/office/drawing/2014/main" id="{3DC9F5C9-154A-CE9A-4BA5-0F55C76FE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3858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2B8C2DA-7920-151D-2488-BCE2EAE8091D}"/>
              </a:ext>
            </a:extLst>
          </p:cNvPr>
          <p:cNvSpPr txBox="1"/>
          <p:nvPr/>
        </p:nvSpPr>
        <p:spPr>
          <a:xfrm>
            <a:off x="8897172" y="4968580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8FB6BC79-0360-9EC6-F910-E2993129A646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2A647B1D-381F-FEFE-0302-416F73192C96}"/>
              </a:ext>
            </a:extLst>
          </p:cNvPr>
          <p:cNvSpPr txBox="1"/>
          <p:nvPr/>
        </p:nvSpPr>
        <p:spPr>
          <a:xfrm>
            <a:off x="799179" y="201945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B9D5F5DA-41A6-177A-E1D6-D32ADA6C6E82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52BCB9CD-009B-CFFE-C410-C48A82C8C347}"/>
              </a:ext>
            </a:extLst>
          </p:cNvPr>
          <p:cNvSpPr txBox="1"/>
          <p:nvPr/>
        </p:nvSpPr>
        <p:spPr>
          <a:xfrm>
            <a:off x="1381001" y="185456"/>
            <a:ext cx="38635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評価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+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練習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方法</a:t>
            </a:r>
            <a:endParaRPr kumimoji="1" lang="ja-JP" altLang="en-US" sz="3600" dirty="0">
              <a:solidFill>
                <a:schemeClr val="tx2"/>
              </a:solidFill>
              <a:latin typeface="Verdana" pitchFamily="34" charset="0"/>
            </a:endParaRPr>
          </a:p>
        </p:txBody>
      </p:sp>
      <p:pic>
        <p:nvPicPr>
          <p:cNvPr id="2" name="画面収録 2022-07-26 17.41.32" descr="画面収録 2022-07-26 17.41.32">
            <a:hlinkClick r:id="" action="ppaction://media"/>
            <a:extLst>
              <a:ext uri="{FF2B5EF4-FFF2-40B4-BE49-F238E27FC236}">
                <a16:creationId xmlns:a16="http://schemas.microsoft.com/office/drawing/2014/main" id="{16D2EDD3-7824-B5C0-B935-3C83224DA9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56000" t="10156" r="5402" b="37045"/>
          <a:stretch/>
        </p:blipFill>
        <p:spPr>
          <a:xfrm>
            <a:off x="182139" y="1759913"/>
            <a:ext cx="3529363" cy="3017520"/>
          </a:xfrm>
          <a:prstGeom prst="rect">
            <a:avLst/>
          </a:prstGeom>
        </p:spPr>
      </p:pic>
      <p:pic>
        <p:nvPicPr>
          <p:cNvPr id="3" name="画面収録 2022-07-26 17.41.32" descr="画面収録 2022-07-26 17.41.32">
            <a:hlinkClick r:id="" action="ppaction://media"/>
            <a:extLst>
              <a:ext uri="{FF2B5EF4-FFF2-40B4-BE49-F238E27FC236}">
                <a16:creationId xmlns:a16="http://schemas.microsoft.com/office/drawing/2014/main" id="{99710C23-764F-9172-50F6-486A2517443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6"/>
          <a:srcRect l="188" t="9142" r="44484" b="25174"/>
          <a:stretch/>
        </p:blipFill>
        <p:spPr>
          <a:xfrm>
            <a:off x="3951251" y="1487064"/>
            <a:ext cx="5059231" cy="3753809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D9B4E87-2028-90CF-17F8-3D071555DCA6}"/>
              </a:ext>
            </a:extLst>
          </p:cNvPr>
          <p:cNvSpPr txBox="1"/>
          <p:nvPr/>
        </p:nvSpPr>
        <p:spPr>
          <a:xfrm>
            <a:off x="182139" y="1390581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カメラ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25370F5-3E70-AE46-6C18-25594BE3D1A1}"/>
              </a:ext>
            </a:extLst>
          </p:cNvPr>
          <p:cNvSpPr txBox="1"/>
          <p:nvPr/>
        </p:nvSpPr>
        <p:spPr>
          <a:xfrm>
            <a:off x="3951251" y="1114227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グラフ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9CE7A66-563E-A48C-2281-D024C2B942C1}"/>
              </a:ext>
            </a:extLst>
          </p:cNvPr>
          <p:cNvSpPr txBox="1"/>
          <p:nvPr/>
        </p:nvSpPr>
        <p:spPr>
          <a:xfrm>
            <a:off x="172295" y="5382758"/>
            <a:ext cx="43636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2~3 [fps] 	</a:t>
            </a:r>
          </a:p>
          <a:p>
            <a:r>
              <a:rPr kumimoji="1" lang="en-US" altLang="ja-JP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PyQtGraph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[fps]        	</a:t>
            </a:r>
          </a:p>
          <a:p>
            <a:r>
              <a:rPr kumimoji="1" lang="en-US" altLang="ja-JP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PyQtGraph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画面録画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0~3 [fps]</a:t>
            </a: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DCD7CF7-7F90-CB25-E781-251EF88943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5822" y="5370936"/>
            <a:ext cx="3687888" cy="130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03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95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2B8C2DA-7920-151D-2488-BCE2EAE8091D}"/>
              </a:ext>
            </a:extLst>
          </p:cNvPr>
          <p:cNvSpPr txBox="1"/>
          <p:nvPr/>
        </p:nvSpPr>
        <p:spPr>
          <a:xfrm>
            <a:off x="8897172" y="4968580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64313D6-0C24-B043-FF40-680ED2CAB3EF}"/>
              </a:ext>
            </a:extLst>
          </p:cNvPr>
          <p:cNvSpPr txBox="1"/>
          <p:nvPr/>
        </p:nvSpPr>
        <p:spPr>
          <a:xfrm>
            <a:off x="3641372" y="61025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8FB6BC79-0360-9EC6-F910-E2993129A646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2A647B1D-381F-FEFE-0302-416F73192C96}"/>
              </a:ext>
            </a:extLst>
          </p:cNvPr>
          <p:cNvSpPr txBox="1"/>
          <p:nvPr/>
        </p:nvSpPr>
        <p:spPr>
          <a:xfrm>
            <a:off x="799179" y="201945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B9D5F5DA-41A6-177A-E1D6-D32ADA6C6E82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52BCB9CD-009B-CFFE-C410-C48A82C8C347}"/>
              </a:ext>
            </a:extLst>
          </p:cNvPr>
          <p:cNvSpPr txBox="1"/>
          <p:nvPr/>
        </p:nvSpPr>
        <p:spPr>
          <a:xfrm>
            <a:off x="1381001" y="185456"/>
            <a:ext cx="52213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実験概要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 - 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第</a:t>
            </a:r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段階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-</a:t>
            </a:r>
            <a:endParaRPr kumimoji="1" lang="ja-JP" altLang="en-US" sz="36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22C6C13-336B-1ABC-FF4F-D71F183912F6}"/>
              </a:ext>
            </a:extLst>
          </p:cNvPr>
          <p:cNvSpPr/>
          <p:nvPr/>
        </p:nvSpPr>
        <p:spPr>
          <a:xfrm>
            <a:off x="523665" y="2226341"/>
            <a:ext cx="1090277" cy="507439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方法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2A404F05-C9BA-8332-25D0-3EAF6526427B}"/>
              </a:ext>
            </a:extLst>
          </p:cNvPr>
          <p:cNvSpPr/>
          <p:nvPr/>
        </p:nvSpPr>
        <p:spPr>
          <a:xfrm>
            <a:off x="523665" y="1078299"/>
            <a:ext cx="1090277" cy="507439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/>
              <a:t>目的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6B3FE80-D626-C5D2-1F30-A3A44911A0B2}"/>
              </a:ext>
            </a:extLst>
          </p:cNvPr>
          <p:cNvGrpSpPr>
            <a:grpSpLocks noChangeAspect="1"/>
          </p:cNvGrpSpPr>
          <p:nvPr/>
        </p:nvGrpSpPr>
        <p:grpSpPr>
          <a:xfrm>
            <a:off x="4738265" y="3259557"/>
            <a:ext cx="4121387" cy="4601040"/>
            <a:chOff x="6243911" y="3201570"/>
            <a:chExt cx="3258272" cy="3637475"/>
          </a:xfrm>
        </p:grpSpPr>
        <p:grpSp>
          <p:nvGrpSpPr>
            <p:cNvPr id="63" name="グループ化 62">
              <a:extLst>
                <a:ext uri="{FF2B5EF4-FFF2-40B4-BE49-F238E27FC236}">
                  <a16:creationId xmlns:a16="http://schemas.microsoft.com/office/drawing/2014/main" id="{4132E828-0072-3D85-4B45-8EE41EB84B37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6243911" y="3289729"/>
              <a:ext cx="3258272" cy="3549316"/>
              <a:chOff x="956974" y="1904427"/>
              <a:chExt cx="3753923" cy="4093653"/>
            </a:xfrm>
          </p:grpSpPr>
          <p:pic>
            <p:nvPicPr>
              <p:cNvPr id="64" name="グラフィックス 63" descr="ユーザー 単色塗りつぶし">
                <a:extLst>
                  <a:ext uri="{FF2B5EF4-FFF2-40B4-BE49-F238E27FC236}">
                    <a16:creationId xmlns:a16="http://schemas.microsoft.com/office/drawing/2014/main" id="{223D28BC-4C54-6665-E8E4-E242209334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/>
            </p:blipFill>
            <p:spPr>
              <a:xfrm>
                <a:off x="2555890" y="1904427"/>
                <a:ext cx="1607927" cy="1607927"/>
              </a:xfrm>
              <a:prstGeom prst="rect">
                <a:avLst/>
              </a:prstGeom>
            </p:spPr>
          </p:pic>
          <p:pic>
            <p:nvPicPr>
              <p:cNvPr id="65" name="図 64">
                <a:extLst>
                  <a:ext uri="{FF2B5EF4-FFF2-40B4-BE49-F238E27FC236}">
                    <a16:creationId xmlns:a16="http://schemas.microsoft.com/office/drawing/2014/main" id="{D3A7077B-4B6E-90A9-5D20-7A7A73E423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956974" y="2244157"/>
                <a:ext cx="3753923" cy="3753923"/>
              </a:xfrm>
              <a:prstGeom prst="rect">
                <a:avLst/>
              </a:prstGeom>
            </p:spPr>
          </p:pic>
          <p:pic>
            <p:nvPicPr>
              <p:cNvPr id="66" name="グラフィックス 65" descr="モニター 単色塗りつぶし">
                <a:extLst>
                  <a:ext uri="{FF2B5EF4-FFF2-40B4-BE49-F238E27FC236}">
                    <a16:creationId xmlns:a16="http://schemas.microsoft.com/office/drawing/2014/main" id="{46BFDCBD-7AE4-2D97-82A5-F59F7B730C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405141" y="2255656"/>
                <a:ext cx="1506545" cy="1506545"/>
              </a:xfrm>
              <a:prstGeom prst="rect">
                <a:avLst/>
              </a:prstGeom>
            </p:spPr>
          </p:pic>
        </p:grpSp>
        <p:sp>
          <p:nvSpPr>
            <p:cNvPr id="68" name="テキスト ボックス 67">
              <a:extLst>
                <a:ext uri="{FF2B5EF4-FFF2-40B4-BE49-F238E27FC236}">
                  <a16:creationId xmlns:a16="http://schemas.microsoft.com/office/drawing/2014/main" id="{E8811A8B-9944-C1BC-4CD2-A126C3C498E9}"/>
                </a:ext>
              </a:extLst>
            </p:cNvPr>
            <p:cNvSpPr txBox="1"/>
            <p:nvPr/>
          </p:nvSpPr>
          <p:spPr>
            <a:xfrm flipH="1">
              <a:off x="6871427" y="3201570"/>
              <a:ext cx="1090277" cy="2919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/>
                <a:t>被験者</a:t>
              </a:r>
            </a:p>
          </p:txBody>
        </p:sp>
        <p:pic>
          <p:nvPicPr>
            <p:cNvPr id="69" name="グラフィックス 68" descr="Web カメラ 枠線">
              <a:extLst>
                <a:ext uri="{FF2B5EF4-FFF2-40B4-BE49-F238E27FC236}">
                  <a16:creationId xmlns:a16="http://schemas.microsoft.com/office/drawing/2014/main" id="{6EC4A97F-4DA3-1F33-43E1-AC37E6BB6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246812" y="3431036"/>
              <a:ext cx="425127" cy="425127"/>
            </a:xfrm>
            <a:prstGeom prst="rect">
              <a:avLst/>
            </a:prstGeom>
          </p:spPr>
        </p:pic>
      </p:grp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5DF63572-C7B1-F90B-CA4C-05AD610BA650}"/>
              </a:ext>
            </a:extLst>
          </p:cNvPr>
          <p:cNvGrpSpPr/>
          <p:nvPr/>
        </p:nvGrpSpPr>
        <p:grpSpPr>
          <a:xfrm flipH="1">
            <a:off x="1758028" y="3967352"/>
            <a:ext cx="665446" cy="2705191"/>
            <a:chOff x="2600044" y="3646795"/>
            <a:chExt cx="685165" cy="3303759"/>
          </a:xfrm>
          <a:solidFill>
            <a:srgbClr val="FF0000"/>
          </a:solidFill>
        </p:grpSpPr>
        <p:sp>
          <p:nvSpPr>
            <p:cNvPr id="46" name="屈折矢印 45">
              <a:extLst>
                <a:ext uri="{FF2B5EF4-FFF2-40B4-BE49-F238E27FC236}">
                  <a16:creationId xmlns:a16="http://schemas.microsoft.com/office/drawing/2014/main" id="{6B5B1A3A-AE7C-971B-9288-C88C9E73A422}"/>
                </a:ext>
              </a:extLst>
            </p:cNvPr>
            <p:cNvSpPr/>
            <p:nvPr/>
          </p:nvSpPr>
          <p:spPr>
            <a:xfrm rot="5400000" flipH="1" flipV="1">
              <a:off x="2557600" y="3689241"/>
              <a:ext cx="770055" cy="685163"/>
            </a:xfrm>
            <a:prstGeom prst="bentUpArrow">
              <a:avLst>
                <a:gd name="adj1" fmla="val 25886"/>
                <a:gd name="adj2" fmla="val 29310"/>
                <a:gd name="adj3" fmla="val 3101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L 字 48">
              <a:extLst>
                <a:ext uri="{FF2B5EF4-FFF2-40B4-BE49-F238E27FC236}">
                  <a16:creationId xmlns:a16="http://schemas.microsoft.com/office/drawing/2014/main" id="{87790B95-3466-F744-8FD6-FD213E0800C8}"/>
                </a:ext>
              </a:extLst>
            </p:cNvPr>
            <p:cNvSpPr/>
            <p:nvPr/>
          </p:nvSpPr>
          <p:spPr>
            <a:xfrm flipH="1">
              <a:off x="2600044" y="3827818"/>
              <a:ext cx="685164" cy="3122736"/>
            </a:xfrm>
            <a:prstGeom prst="corner">
              <a:avLst>
                <a:gd name="adj1" fmla="val 25874"/>
                <a:gd name="adj2" fmla="val 2790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23BEBBF-446A-ACBD-4569-F025F62A9326}"/>
              </a:ext>
            </a:extLst>
          </p:cNvPr>
          <p:cNvSpPr/>
          <p:nvPr/>
        </p:nvSpPr>
        <p:spPr>
          <a:xfrm>
            <a:off x="-410228" y="3640396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８種類の感情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</a:p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３セット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438D5D9-3525-4226-88BE-0EB8930BD7CF}"/>
              </a:ext>
            </a:extLst>
          </p:cNvPr>
          <p:cNvSpPr txBox="1"/>
          <p:nvPr/>
        </p:nvSpPr>
        <p:spPr>
          <a:xfrm>
            <a:off x="5145576" y="2498345"/>
            <a:ext cx="1314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u="sng"/>
              <a:t>イメージ図</a:t>
            </a:r>
            <a:endParaRPr kumimoji="1" lang="ja-JP" altLang="en-US" u="sng"/>
          </a:p>
        </p:txBody>
      </p:sp>
      <p:pic>
        <p:nvPicPr>
          <p:cNvPr id="31" name="図 30">
            <a:extLst>
              <a:ext uri="{FF2B5EF4-FFF2-40B4-BE49-F238E27FC236}">
                <a16:creationId xmlns:a16="http://schemas.microsoft.com/office/drawing/2014/main" id="{0290C337-ADA5-6DFD-0E06-333734A372BD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36543" y="4147481"/>
            <a:ext cx="808123" cy="670337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17D30FD-75A3-DF55-B172-364D70F22A98}"/>
              </a:ext>
            </a:extLst>
          </p:cNvPr>
          <p:cNvSpPr txBox="1"/>
          <p:nvPr/>
        </p:nvSpPr>
        <p:spPr>
          <a:xfrm>
            <a:off x="7107977" y="2182000"/>
            <a:ext cx="1755150" cy="1261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見本画像</a:t>
            </a: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  <a:p>
            <a:pPr algn="ctr"/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練習</a:t>
            </a:r>
          </a:p>
        </p:txBody>
      </p:sp>
      <p:sp>
        <p:nvSpPr>
          <p:cNvPr id="71" name="平行四辺形 70">
            <a:extLst>
              <a:ext uri="{FF2B5EF4-FFF2-40B4-BE49-F238E27FC236}">
                <a16:creationId xmlns:a16="http://schemas.microsoft.com/office/drawing/2014/main" id="{04A27A8C-E491-1CC1-4EAD-D7D4E66091D7}"/>
              </a:ext>
            </a:extLst>
          </p:cNvPr>
          <p:cNvSpPr/>
          <p:nvPr/>
        </p:nvSpPr>
        <p:spPr>
          <a:xfrm>
            <a:off x="2561389" y="2337000"/>
            <a:ext cx="2339070" cy="441115"/>
          </a:xfrm>
          <a:prstGeom prst="parallelogram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事前調査</a:t>
            </a:r>
          </a:p>
        </p:txBody>
      </p:sp>
      <p:sp>
        <p:nvSpPr>
          <p:cNvPr id="72" name="下矢印 71">
            <a:extLst>
              <a:ext uri="{FF2B5EF4-FFF2-40B4-BE49-F238E27FC236}">
                <a16:creationId xmlns:a16="http://schemas.microsoft.com/office/drawing/2014/main" id="{0A7ADE35-E584-1D95-F88B-3B7B91ED5688}"/>
              </a:ext>
            </a:extLst>
          </p:cNvPr>
          <p:cNvSpPr/>
          <p:nvPr/>
        </p:nvSpPr>
        <p:spPr>
          <a:xfrm>
            <a:off x="3243788" y="2838989"/>
            <a:ext cx="974272" cy="238544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3" name="平行四辺形 72">
            <a:extLst>
              <a:ext uri="{FF2B5EF4-FFF2-40B4-BE49-F238E27FC236}">
                <a16:creationId xmlns:a16="http://schemas.microsoft.com/office/drawing/2014/main" id="{DA599620-C62F-ED87-6D32-9CD3D08A303C}"/>
              </a:ext>
            </a:extLst>
          </p:cNvPr>
          <p:cNvSpPr/>
          <p:nvPr/>
        </p:nvSpPr>
        <p:spPr>
          <a:xfrm>
            <a:off x="2561389" y="4741221"/>
            <a:ext cx="2339070" cy="441115"/>
          </a:xfrm>
          <a:prstGeom prst="parallelogram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感情表現</a:t>
            </a:r>
            <a:endParaRPr kumimoji="1"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平行四辺形 74">
            <a:extLst>
              <a:ext uri="{FF2B5EF4-FFF2-40B4-BE49-F238E27FC236}">
                <a16:creationId xmlns:a16="http://schemas.microsoft.com/office/drawing/2014/main" id="{80C5F893-7C75-3E8F-9B3E-712DFE48C0C1}"/>
              </a:ext>
            </a:extLst>
          </p:cNvPr>
          <p:cNvSpPr/>
          <p:nvPr/>
        </p:nvSpPr>
        <p:spPr>
          <a:xfrm>
            <a:off x="2561389" y="5542628"/>
            <a:ext cx="2339070" cy="441115"/>
          </a:xfrm>
          <a:prstGeom prst="parallelogram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事後調査</a:t>
            </a:r>
          </a:p>
        </p:txBody>
      </p:sp>
      <p:sp>
        <p:nvSpPr>
          <p:cNvPr id="36" name="平行四辺形 35">
            <a:extLst>
              <a:ext uri="{FF2B5EF4-FFF2-40B4-BE49-F238E27FC236}">
                <a16:creationId xmlns:a16="http://schemas.microsoft.com/office/drawing/2014/main" id="{A98910A4-20D7-80FE-C217-FD5F0ED6F9B9}"/>
              </a:ext>
            </a:extLst>
          </p:cNvPr>
          <p:cNvSpPr/>
          <p:nvPr/>
        </p:nvSpPr>
        <p:spPr>
          <a:xfrm>
            <a:off x="2561389" y="3939814"/>
            <a:ext cx="2339070" cy="441115"/>
          </a:xfrm>
          <a:prstGeom prst="parallelogram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ysClr val="windowText" lastClr="000000"/>
                </a:solidFill>
              </a:rPr>
              <a:t>練習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FDC7F0F-2E17-4CE7-D904-209F6C2CEF6D}"/>
              </a:ext>
            </a:extLst>
          </p:cNvPr>
          <p:cNvSpPr txBox="1"/>
          <p:nvPr/>
        </p:nvSpPr>
        <p:spPr>
          <a:xfrm>
            <a:off x="238922" y="1639971"/>
            <a:ext cx="86661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「表情を高精度で</a:t>
            </a:r>
            <a:r>
              <a:rPr kumimoji="1" lang="en-US" altLang="ja-JP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kumimoji="1" lang="ja-JP" altLang="en-US" sz="2800"/>
              <a:t>に理解させること」が</a:t>
            </a:r>
            <a:r>
              <a:rPr kumimoji="1" lang="ja-JP" altLang="en-US" sz="2800" u="sng"/>
              <a:t>可能</a:t>
            </a:r>
            <a:r>
              <a:rPr kumimoji="1" lang="ja-JP" altLang="en-US" sz="2800"/>
              <a:t>か再検証．</a:t>
            </a:r>
          </a:p>
        </p:txBody>
      </p:sp>
      <p:sp>
        <p:nvSpPr>
          <p:cNvPr id="8" name="平行四辺形 7">
            <a:extLst>
              <a:ext uri="{FF2B5EF4-FFF2-40B4-BE49-F238E27FC236}">
                <a16:creationId xmlns:a16="http://schemas.microsoft.com/office/drawing/2014/main" id="{CE2D6822-ACD6-42B1-9B76-55DFB2112DC2}"/>
              </a:ext>
            </a:extLst>
          </p:cNvPr>
          <p:cNvSpPr/>
          <p:nvPr/>
        </p:nvSpPr>
        <p:spPr>
          <a:xfrm>
            <a:off x="2561389" y="6344035"/>
            <a:ext cx="2339070" cy="441115"/>
          </a:xfrm>
          <a:prstGeom prst="parallelogram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rgbClr val="FF0000"/>
                </a:solidFill>
              </a:rPr>
              <a:t>評価</a:t>
            </a:r>
          </a:p>
        </p:txBody>
      </p:sp>
      <p:sp>
        <p:nvSpPr>
          <p:cNvPr id="4" name="平行四辺形 3">
            <a:extLst>
              <a:ext uri="{FF2B5EF4-FFF2-40B4-BE49-F238E27FC236}">
                <a16:creationId xmlns:a16="http://schemas.microsoft.com/office/drawing/2014/main" id="{7159E9F8-6695-C618-9CF3-E94A140885D1}"/>
              </a:ext>
            </a:extLst>
          </p:cNvPr>
          <p:cNvSpPr/>
          <p:nvPr/>
        </p:nvSpPr>
        <p:spPr>
          <a:xfrm>
            <a:off x="2561389" y="3138407"/>
            <a:ext cx="2339070" cy="441115"/>
          </a:xfrm>
          <a:prstGeom prst="parallelogram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評価</a:t>
            </a:r>
            <a:r>
              <a:rPr kumimoji="1" lang="en-US" altLang="ja-JP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kumimoji="1" lang="ja-JP" altLang="en-US" sz="28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練習</a:t>
            </a:r>
          </a:p>
        </p:txBody>
      </p:sp>
      <p:sp>
        <p:nvSpPr>
          <p:cNvPr id="11" name="下矢印 10">
            <a:extLst>
              <a:ext uri="{FF2B5EF4-FFF2-40B4-BE49-F238E27FC236}">
                <a16:creationId xmlns:a16="http://schemas.microsoft.com/office/drawing/2014/main" id="{2ABCAFAB-602F-F266-950C-267376515673}"/>
              </a:ext>
            </a:extLst>
          </p:cNvPr>
          <p:cNvSpPr/>
          <p:nvPr/>
        </p:nvSpPr>
        <p:spPr>
          <a:xfrm>
            <a:off x="3223612" y="3640396"/>
            <a:ext cx="974272" cy="238544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下矢印 12">
            <a:extLst>
              <a:ext uri="{FF2B5EF4-FFF2-40B4-BE49-F238E27FC236}">
                <a16:creationId xmlns:a16="http://schemas.microsoft.com/office/drawing/2014/main" id="{132E397C-B3F2-51C9-702D-6990538BD085}"/>
              </a:ext>
            </a:extLst>
          </p:cNvPr>
          <p:cNvSpPr/>
          <p:nvPr/>
        </p:nvSpPr>
        <p:spPr>
          <a:xfrm>
            <a:off x="3243788" y="4441803"/>
            <a:ext cx="974272" cy="238544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下矢印 13">
            <a:extLst>
              <a:ext uri="{FF2B5EF4-FFF2-40B4-BE49-F238E27FC236}">
                <a16:creationId xmlns:a16="http://schemas.microsoft.com/office/drawing/2014/main" id="{A4F55E3F-9E53-1B02-4872-32A3A79E8CE6}"/>
              </a:ext>
            </a:extLst>
          </p:cNvPr>
          <p:cNvSpPr/>
          <p:nvPr/>
        </p:nvSpPr>
        <p:spPr>
          <a:xfrm>
            <a:off x="3243788" y="5243210"/>
            <a:ext cx="974272" cy="238544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下矢印 14">
            <a:extLst>
              <a:ext uri="{FF2B5EF4-FFF2-40B4-BE49-F238E27FC236}">
                <a16:creationId xmlns:a16="http://schemas.microsoft.com/office/drawing/2014/main" id="{E61E3418-503B-1FB6-184F-9163ABE3F4C7}"/>
              </a:ext>
            </a:extLst>
          </p:cNvPr>
          <p:cNvSpPr/>
          <p:nvPr/>
        </p:nvSpPr>
        <p:spPr>
          <a:xfrm>
            <a:off x="3243788" y="6044617"/>
            <a:ext cx="974272" cy="238544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4512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47468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実験結果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(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被験者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2)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71D581D-542E-C8B1-ADD7-A4C480F74ED1}"/>
              </a:ext>
            </a:extLst>
          </p:cNvPr>
          <p:cNvSpPr txBox="1"/>
          <p:nvPr/>
        </p:nvSpPr>
        <p:spPr>
          <a:xfrm>
            <a:off x="1339144" y="1214765"/>
            <a:ext cx="1245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平均スコア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45BEA96-F7FC-0FE5-E871-F531FC82DF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2071" y="1584097"/>
            <a:ext cx="5219857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897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785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各感情の正解率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214324-4564-DC2A-2A95-9FD11DB5DBAE}"/>
              </a:ext>
            </a:extLst>
          </p:cNvPr>
          <p:cNvSpPr/>
          <p:nvPr/>
        </p:nvSpPr>
        <p:spPr>
          <a:xfrm>
            <a:off x="5307839" y="3571571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グラフ 1">
            <a:extLst>
              <a:ext uri="{FF2B5EF4-FFF2-40B4-BE49-F238E27FC236}">
                <a16:creationId xmlns:a16="http://schemas.microsoft.com/office/drawing/2014/main" id="{B5384E4A-3C68-C95C-D10F-1D99D20D68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247467"/>
              </p:ext>
            </p:extLst>
          </p:nvPr>
        </p:nvGraphicFramePr>
        <p:xfrm>
          <a:off x="252000" y="1209082"/>
          <a:ext cx="864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表 2">
            <a:extLst>
              <a:ext uri="{FF2B5EF4-FFF2-40B4-BE49-F238E27FC236}">
                <a16:creationId xmlns:a16="http://schemas.microsoft.com/office/drawing/2014/main" id="{1B7F961B-C46D-F337-2208-628EF940F0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756714"/>
              </p:ext>
            </p:extLst>
          </p:nvPr>
        </p:nvGraphicFramePr>
        <p:xfrm>
          <a:off x="4222866" y="1762630"/>
          <a:ext cx="479847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9490">
                  <a:extLst>
                    <a:ext uri="{9D8B030D-6E8A-4147-A177-3AD203B41FA5}">
                      <a16:colId xmlns:a16="http://schemas.microsoft.com/office/drawing/2014/main" val="2674570871"/>
                    </a:ext>
                  </a:extLst>
                </a:gridCol>
                <a:gridCol w="1599490">
                  <a:extLst>
                    <a:ext uri="{9D8B030D-6E8A-4147-A177-3AD203B41FA5}">
                      <a16:colId xmlns:a16="http://schemas.microsoft.com/office/drawing/2014/main" val="3139525011"/>
                    </a:ext>
                  </a:extLst>
                </a:gridCol>
                <a:gridCol w="1599490">
                  <a:extLst>
                    <a:ext uri="{9D8B030D-6E8A-4147-A177-3AD203B41FA5}">
                      <a16:colId xmlns:a16="http://schemas.microsoft.com/office/drawing/2014/main" val="16876468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kumimoji="1" lang="ja-JP" altLang="en-US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平均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標準偏差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0368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見本なし</a:t>
                      </a:r>
                      <a:endParaRPr kumimoji="1" lang="en-US" altLang="ja-JP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游ゴシック" panose="020B0400000000000000" pitchFamily="34" charset="-128"/>
                          <a:cs typeface="Times New Roman" panose="02020603050405020304" pitchFamily="18" charset="0"/>
                        </a:rPr>
                        <a:t>33.33%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游ゴシック" panose="020B0400000000000000" pitchFamily="34" charset="-128"/>
                          <a:cs typeface="Times New Roman" panose="02020603050405020304" pitchFamily="18" charset="0"/>
                        </a:rPr>
                        <a:t>0.41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068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見本あり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游ゴシック" panose="020B0400000000000000" pitchFamily="34" charset="-128"/>
                          <a:cs typeface="Times New Roman" panose="02020603050405020304" pitchFamily="18" charset="0"/>
                        </a:rPr>
                        <a:t>58.33%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游ゴシック" panose="020B0400000000000000" pitchFamily="34" charset="-128"/>
                          <a:cs typeface="Times New Roman" panose="02020603050405020304" pitchFamily="18" charset="0"/>
                        </a:rPr>
                        <a:t>0.36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621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練習</a:t>
                      </a:r>
                      <a:r>
                        <a:rPr kumimoji="1" lang="en-US" altLang="ja-JP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r>
                        <a:rPr kumimoji="1" lang="ja-JP" alt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見本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游ゴシック" panose="020B0400000000000000" pitchFamily="34" charset="-128"/>
                          <a:cs typeface="Times New Roman" panose="02020603050405020304" pitchFamily="18" charset="0"/>
                        </a:rPr>
                        <a:t>91.67%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游ゴシック" panose="020B0400000000000000" pitchFamily="34" charset="-128"/>
                          <a:cs typeface="Times New Roman" panose="02020603050405020304" pitchFamily="18" charset="0"/>
                        </a:rPr>
                        <a:t>0.14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67819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21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F36B1FDE-A8F5-AE4C-8840-139464A426B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9665289"/>
              </p:ext>
            </p:extLst>
          </p:nvPr>
        </p:nvGraphicFramePr>
        <p:xfrm>
          <a:off x="4572000" y="1209082"/>
          <a:ext cx="432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正解数の比較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214324-4564-DC2A-2A95-9FD11DB5DBAE}"/>
              </a:ext>
            </a:extLst>
          </p:cNvPr>
          <p:cNvSpPr/>
          <p:nvPr/>
        </p:nvSpPr>
        <p:spPr>
          <a:xfrm>
            <a:off x="5307839" y="3571571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3C44456C-E8EC-0231-1850-74777833B17C}"/>
              </a:ext>
            </a:extLst>
          </p:cNvPr>
          <p:cNvGraphicFramePr>
            <a:graphicFrameLocks/>
          </p:cNvGraphicFramePr>
          <p:nvPr/>
        </p:nvGraphicFramePr>
        <p:xfrm>
          <a:off x="122665" y="1209082"/>
          <a:ext cx="432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12494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45961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各感情の平均スコア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214324-4564-DC2A-2A95-9FD11DB5DBAE}"/>
              </a:ext>
            </a:extLst>
          </p:cNvPr>
          <p:cNvSpPr/>
          <p:nvPr/>
        </p:nvSpPr>
        <p:spPr>
          <a:xfrm>
            <a:off x="5307839" y="3571571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グラフ 1">
            <a:extLst>
              <a:ext uri="{FF2B5EF4-FFF2-40B4-BE49-F238E27FC236}">
                <a16:creationId xmlns:a16="http://schemas.microsoft.com/office/drawing/2014/main" id="{013AEEC8-1842-D7F6-5325-021C963D33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1436000"/>
              </p:ext>
            </p:extLst>
          </p:nvPr>
        </p:nvGraphicFramePr>
        <p:xfrm>
          <a:off x="252000" y="1209082"/>
          <a:ext cx="864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58359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6942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各感情のスコア推移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(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見本なし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)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214324-4564-DC2A-2A95-9FD11DB5DBAE}"/>
              </a:ext>
            </a:extLst>
          </p:cNvPr>
          <p:cNvSpPr/>
          <p:nvPr/>
        </p:nvSpPr>
        <p:spPr>
          <a:xfrm>
            <a:off x="5307839" y="3571571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9700066B-8121-EC78-1083-4DD50A2987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8738205"/>
              </p:ext>
            </p:extLst>
          </p:nvPr>
        </p:nvGraphicFramePr>
        <p:xfrm>
          <a:off x="252000" y="1209082"/>
          <a:ext cx="864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47877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6952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各感情のスコア推移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(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見本あり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)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214324-4564-DC2A-2A95-9FD11DB5DBAE}"/>
              </a:ext>
            </a:extLst>
          </p:cNvPr>
          <p:cNvSpPr/>
          <p:nvPr/>
        </p:nvSpPr>
        <p:spPr>
          <a:xfrm>
            <a:off x="5307839" y="3571571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グラフ 1">
            <a:extLst>
              <a:ext uri="{FF2B5EF4-FFF2-40B4-BE49-F238E27FC236}">
                <a16:creationId xmlns:a16="http://schemas.microsoft.com/office/drawing/2014/main" id="{9700066B-8121-EC78-1083-4DD50A2987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5488710"/>
              </p:ext>
            </p:extLst>
          </p:nvPr>
        </p:nvGraphicFramePr>
        <p:xfrm>
          <a:off x="252000" y="1209082"/>
          <a:ext cx="864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284948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75328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各感情のスコア推移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(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練習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+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見本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)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214324-4564-DC2A-2A95-9FD11DB5DBAE}"/>
              </a:ext>
            </a:extLst>
          </p:cNvPr>
          <p:cNvSpPr/>
          <p:nvPr/>
        </p:nvSpPr>
        <p:spPr>
          <a:xfrm>
            <a:off x="5307839" y="3571571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9700066B-8121-EC78-1083-4DD50A2987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6915600"/>
              </p:ext>
            </p:extLst>
          </p:nvPr>
        </p:nvGraphicFramePr>
        <p:xfrm>
          <a:off x="252000" y="1212876"/>
          <a:ext cx="864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83013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D48D7E4-90BF-7E40-976D-BDDEAC94382C}"/>
              </a:ext>
            </a:extLst>
          </p:cNvPr>
          <p:cNvSpPr txBox="1"/>
          <p:nvPr/>
        </p:nvSpPr>
        <p:spPr>
          <a:xfrm>
            <a:off x="530671" y="1116035"/>
            <a:ext cx="80826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感情表現を</a:t>
            </a:r>
            <a:r>
              <a:rPr kumimoji="1" lang="en-US" altLang="ja-JP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kumimoji="1" lang="ja-JP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に高精度に認識させる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B8607B1-F0BD-5542-8A92-C74CD55AFD22}"/>
              </a:ext>
            </a:extLst>
          </p:cNvPr>
          <p:cNvSpPr txBox="1"/>
          <p:nvPr/>
        </p:nvSpPr>
        <p:spPr>
          <a:xfrm>
            <a:off x="397836" y="4104524"/>
            <a:ext cx="1781293" cy="71508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ja-JP" sz="3600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Action</a:t>
            </a:r>
            <a:endParaRPr kumimoji="1" lang="ja-JP" altLang="en-US" sz="360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2A6A7D5A-DCE0-F54E-83B1-7C09D913CD75}"/>
              </a:ext>
            </a:extLst>
          </p:cNvPr>
          <p:cNvSpPr txBox="1"/>
          <p:nvPr/>
        </p:nvSpPr>
        <p:spPr>
          <a:xfrm>
            <a:off x="4910450" y="4090118"/>
            <a:ext cx="1971307" cy="715089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ja-JP" sz="3600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Check</a:t>
            </a:r>
            <a:endParaRPr kumimoji="1" lang="ja-JP" altLang="en-US" sz="360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ECBD6E86-366A-8840-9236-D1BD63303241}"/>
              </a:ext>
            </a:extLst>
          </p:cNvPr>
          <p:cNvGrpSpPr/>
          <p:nvPr/>
        </p:nvGrpSpPr>
        <p:grpSpPr>
          <a:xfrm>
            <a:off x="4341465" y="2835673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61" name="右矢印 60">
              <a:extLst>
                <a:ext uri="{FF2B5EF4-FFF2-40B4-BE49-F238E27FC236}">
                  <a16:creationId xmlns:a16="http://schemas.microsoft.com/office/drawing/2014/main" id="{58C9497A-28E7-4B49-B211-D1309D08F356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2" name="右矢印 4">
              <a:extLst>
                <a:ext uri="{FF2B5EF4-FFF2-40B4-BE49-F238E27FC236}">
                  <a16:creationId xmlns:a16="http://schemas.microsoft.com/office/drawing/2014/main" id="{287AA799-9619-CF4E-BFB6-F50BBE414D17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sp>
        <p:nvSpPr>
          <p:cNvPr id="64" name="右矢印 4">
            <a:extLst>
              <a:ext uri="{FF2B5EF4-FFF2-40B4-BE49-F238E27FC236}">
                <a16:creationId xmlns:a16="http://schemas.microsoft.com/office/drawing/2014/main" id="{FFE7F2F3-9D58-6F4B-B11B-BC96E9CA2F17}"/>
              </a:ext>
            </a:extLst>
          </p:cNvPr>
          <p:cNvSpPr txBox="1"/>
          <p:nvPr/>
        </p:nvSpPr>
        <p:spPr>
          <a:xfrm>
            <a:off x="4688848" y="3211789"/>
            <a:ext cx="376788" cy="37780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3EB645B3-DACE-E048-A35F-74316C0A7933}"/>
              </a:ext>
            </a:extLst>
          </p:cNvPr>
          <p:cNvGrpSpPr/>
          <p:nvPr/>
        </p:nvGrpSpPr>
        <p:grpSpPr>
          <a:xfrm rot="5400000">
            <a:off x="6600741" y="4029377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66" name="右矢印 65">
              <a:extLst>
                <a:ext uri="{FF2B5EF4-FFF2-40B4-BE49-F238E27FC236}">
                  <a16:creationId xmlns:a16="http://schemas.microsoft.com/office/drawing/2014/main" id="{29B0873C-A632-D344-BF7A-9F4088C73FD1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右矢印 4">
              <a:extLst>
                <a:ext uri="{FF2B5EF4-FFF2-40B4-BE49-F238E27FC236}">
                  <a16:creationId xmlns:a16="http://schemas.microsoft.com/office/drawing/2014/main" id="{D152F7CD-95B9-824D-B752-22A34CFBC2B7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3357DF31-0A64-6045-8D48-73FC0D2956E1}"/>
              </a:ext>
            </a:extLst>
          </p:cNvPr>
          <p:cNvGrpSpPr/>
          <p:nvPr/>
        </p:nvGrpSpPr>
        <p:grpSpPr>
          <a:xfrm rot="10800000">
            <a:off x="4341465" y="5254115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72" name="右矢印 71">
              <a:extLst>
                <a:ext uri="{FF2B5EF4-FFF2-40B4-BE49-F238E27FC236}">
                  <a16:creationId xmlns:a16="http://schemas.microsoft.com/office/drawing/2014/main" id="{15874E57-F355-934A-B8EB-658982059CBF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3" name="右矢印 4">
              <a:extLst>
                <a:ext uri="{FF2B5EF4-FFF2-40B4-BE49-F238E27FC236}">
                  <a16:creationId xmlns:a16="http://schemas.microsoft.com/office/drawing/2014/main" id="{A8704AD1-41F7-5A47-95F4-84D0CCA53FC4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9FCD98D5-1ABE-F04E-957E-BAEA627D69FB}"/>
              </a:ext>
            </a:extLst>
          </p:cNvPr>
          <p:cNvGrpSpPr/>
          <p:nvPr/>
        </p:nvGrpSpPr>
        <p:grpSpPr>
          <a:xfrm>
            <a:off x="397835" y="1681232"/>
            <a:ext cx="3823850" cy="2332751"/>
            <a:chOff x="397835" y="1675295"/>
            <a:chExt cx="3823850" cy="2332751"/>
          </a:xfrm>
        </p:grpSpPr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8BA03E8F-D80C-A044-8949-C9EBC2E5D9D8}"/>
                </a:ext>
              </a:extLst>
            </p:cNvPr>
            <p:cNvSpPr txBox="1"/>
            <p:nvPr/>
          </p:nvSpPr>
          <p:spPr>
            <a:xfrm>
              <a:off x="397835" y="1675295"/>
              <a:ext cx="1092525" cy="71508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ja-JP" sz="3600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Plan</a:t>
              </a:r>
              <a:endParaRPr kumimoji="1" lang="ja-JP" altLang="en-US" sz="360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角丸四角形 3">
              <a:extLst>
                <a:ext uri="{FF2B5EF4-FFF2-40B4-BE49-F238E27FC236}">
                  <a16:creationId xmlns:a16="http://schemas.microsoft.com/office/drawing/2014/main" id="{E20B5682-268E-9546-9B25-B3A717B74975}"/>
                </a:ext>
              </a:extLst>
            </p:cNvPr>
            <p:cNvSpPr/>
            <p:nvPr/>
          </p:nvSpPr>
          <p:spPr>
            <a:xfrm>
              <a:off x="480960" y="2271400"/>
              <a:ext cx="3740725" cy="1736646"/>
            </a:xfrm>
            <a:prstGeom prst="roundRect">
              <a:avLst/>
            </a:prstGeom>
            <a:noFill/>
            <a:ln w="5715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B4C935B-E323-5342-B30D-24D88CB2BB90}"/>
              </a:ext>
            </a:extLst>
          </p:cNvPr>
          <p:cNvSpPr txBox="1"/>
          <p:nvPr/>
        </p:nvSpPr>
        <p:spPr>
          <a:xfrm>
            <a:off x="597125" y="2554888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・実験準備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・実験実施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・データ解析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AB8DEA6-2385-A648-984C-1B295C377F82}"/>
              </a:ext>
            </a:extLst>
          </p:cNvPr>
          <p:cNvGrpSpPr/>
          <p:nvPr/>
        </p:nvGrpSpPr>
        <p:grpSpPr>
          <a:xfrm>
            <a:off x="4910450" y="1692984"/>
            <a:ext cx="3829789" cy="2309246"/>
            <a:chOff x="4910450" y="1675294"/>
            <a:chExt cx="3829789" cy="2309246"/>
          </a:xfrm>
        </p:grpSpPr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5F0773E8-9DC1-E340-9CBF-4DE388D6C774}"/>
                </a:ext>
              </a:extLst>
            </p:cNvPr>
            <p:cNvSpPr txBox="1"/>
            <p:nvPr/>
          </p:nvSpPr>
          <p:spPr>
            <a:xfrm>
              <a:off x="4910450" y="1675294"/>
              <a:ext cx="813462" cy="71508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ja-JP" sz="3600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Do</a:t>
              </a:r>
              <a:endParaRPr kumimoji="1" lang="ja-JP" altLang="en-US" sz="360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角丸四角形 31">
              <a:extLst>
                <a:ext uri="{FF2B5EF4-FFF2-40B4-BE49-F238E27FC236}">
                  <a16:creationId xmlns:a16="http://schemas.microsoft.com/office/drawing/2014/main" id="{28543987-0570-7547-9367-AA903B45CE2F}"/>
                </a:ext>
              </a:extLst>
            </p:cNvPr>
            <p:cNvSpPr/>
            <p:nvPr/>
          </p:nvSpPr>
          <p:spPr>
            <a:xfrm>
              <a:off x="4999514" y="2247894"/>
              <a:ext cx="3740725" cy="1736646"/>
            </a:xfrm>
            <a:prstGeom prst="roundRect">
              <a:avLst/>
            </a:prstGeom>
            <a:noFill/>
            <a:ln w="5715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43" name="角丸四角形 42">
            <a:extLst>
              <a:ext uri="{FF2B5EF4-FFF2-40B4-BE49-F238E27FC236}">
                <a16:creationId xmlns:a16="http://schemas.microsoft.com/office/drawing/2014/main" id="{7B5E158C-A51E-A04E-8897-168230B50F6D}"/>
              </a:ext>
            </a:extLst>
          </p:cNvPr>
          <p:cNvSpPr/>
          <p:nvPr/>
        </p:nvSpPr>
        <p:spPr>
          <a:xfrm>
            <a:off x="4999514" y="4683702"/>
            <a:ext cx="3740725" cy="1736646"/>
          </a:xfrm>
          <a:prstGeom prst="roundRect">
            <a:avLst/>
          </a:prstGeom>
          <a:noFill/>
          <a:ln w="5715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ja-JP" dirty="0"/>
              <a:t>20211112_akashi.pptx20211112_akashi.pptx</a:t>
            </a:r>
            <a:endParaRPr kumimoji="1" lang="ja-JP" altLang="en-US"/>
          </a:p>
        </p:txBody>
      </p:sp>
      <p:sp>
        <p:nvSpPr>
          <p:cNvPr id="44" name="角丸四角形 43">
            <a:extLst>
              <a:ext uri="{FF2B5EF4-FFF2-40B4-BE49-F238E27FC236}">
                <a16:creationId xmlns:a16="http://schemas.microsoft.com/office/drawing/2014/main" id="{2308E374-0D61-1E40-8AC3-E4011368474E}"/>
              </a:ext>
            </a:extLst>
          </p:cNvPr>
          <p:cNvSpPr/>
          <p:nvPr/>
        </p:nvSpPr>
        <p:spPr>
          <a:xfrm>
            <a:off x="480960" y="4696330"/>
            <a:ext cx="3740725" cy="1736646"/>
          </a:xfrm>
          <a:prstGeom prst="roundRect">
            <a:avLst/>
          </a:prstGeom>
          <a:noFill/>
          <a:ln w="5715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704DD83C-9EB3-0C4F-8B03-767561617AF8}"/>
              </a:ext>
            </a:extLst>
          </p:cNvPr>
          <p:cNvSpPr txBox="1"/>
          <p:nvPr/>
        </p:nvSpPr>
        <p:spPr>
          <a:xfrm>
            <a:off x="5133633" y="2554888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・プログラム修正</a:t>
            </a:r>
            <a:endParaRPr kumimoji="1" lang="en-US" altLang="ja-JP" sz="2400" dirty="0"/>
          </a:p>
          <a:p>
            <a:r>
              <a:rPr kumimoji="1" lang="ja-JP" altLang="en-US" sz="2400"/>
              <a:t>・実験の実施</a:t>
            </a:r>
            <a:endParaRPr kumimoji="1" lang="en-US" altLang="ja-JP" sz="2400" dirty="0"/>
          </a:p>
          <a:p>
            <a:r>
              <a:rPr kumimoji="1" lang="ja-JP" altLang="en-US" sz="2400"/>
              <a:t>・データ解析</a:t>
            </a:r>
            <a:endParaRPr kumimoji="1" lang="en-US" altLang="ja-JP" sz="2400" dirty="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B71B46BB-A077-B644-9537-2F04772973B6}"/>
              </a:ext>
            </a:extLst>
          </p:cNvPr>
          <p:cNvSpPr txBox="1"/>
          <p:nvPr/>
        </p:nvSpPr>
        <p:spPr>
          <a:xfrm>
            <a:off x="5121751" y="4964488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・リアルタイムで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フィードバック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・実験データの取得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430DB6F-0980-FE43-8E9C-45EBE94D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4AA74129-1965-59FC-59D1-F1AD2F412E2A}"/>
              </a:ext>
            </a:extLst>
          </p:cNvPr>
          <p:cNvSpPr/>
          <p:nvPr/>
        </p:nvSpPr>
        <p:spPr>
          <a:xfrm>
            <a:off x="599337" y="400947"/>
            <a:ext cx="2079839" cy="715088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/>
              <a:t>テーマ</a:t>
            </a:r>
            <a:endParaRPr kumimoji="1" lang="en-US" altLang="ja-JP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884FD088-CE46-D87B-E035-DB9EBC48D19B}"/>
              </a:ext>
            </a:extLst>
          </p:cNvPr>
          <p:cNvSpPr txBox="1"/>
          <p:nvPr/>
        </p:nvSpPr>
        <p:spPr>
          <a:xfrm>
            <a:off x="597125" y="4779822"/>
            <a:ext cx="34962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データ収集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・データ解析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・予稿着手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472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D48D7E4-90BF-7E40-976D-BDDEAC94382C}"/>
              </a:ext>
            </a:extLst>
          </p:cNvPr>
          <p:cNvSpPr txBox="1"/>
          <p:nvPr/>
        </p:nvSpPr>
        <p:spPr>
          <a:xfrm>
            <a:off x="530671" y="1116035"/>
            <a:ext cx="80826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感情表現を</a:t>
            </a:r>
            <a:r>
              <a:rPr kumimoji="1" lang="en-US" altLang="ja-JP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kumimoji="1" lang="ja-JP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に高精度に認識させる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B8607B1-F0BD-5542-8A92-C74CD55AFD22}"/>
              </a:ext>
            </a:extLst>
          </p:cNvPr>
          <p:cNvSpPr txBox="1"/>
          <p:nvPr/>
        </p:nvSpPr>
        <p:spPr>
          <a:xfrm>
            <a:off x="397836" y="4104524"/>
            <a:ext cx="1781293" cy="71508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ja-JP" sz="3600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Action</a:t>
            </a:r>
            <a:endParaRPr kumimoji="1" lang="ja-JP" altLang="en-US" sz="360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2A6A7D5A-DCE0-F54E-83B1-7C09D913CD75}"/>
              </a:ext>
            </a:extLst>
          </p:cNvPr>
          <p:cNvSpPr txBox="1"/>
          <p:nvPr/>
        </p:nvSpPr>
        <p:spPr>
          <a:xfrm>
            <a:off x="4910450" y="4090118"/>
            <a:ext cx="1971307" cy="715089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ja-JP" sz="3600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Check</a:t>
            </a:r>
            <a:endParaRPr kumimoji="1" lang="ja-JP" altLang="en-US" sz="360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ECBD6E86-366A-8840-9236-D1BD63303241}"/>
              </a:ext>
            </a:extLst>
          </p:cNvPr>
          <p:cNvGrpSpPr/>
          <p:nvPr/>
        </p:nvGrpSpPr>
        <p:grpSpPr>
          <a:xfrm>
            <a:off x="4341465" y="2835673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61" name="右矢印 60">
              <a:extLst>
                <a:ext uri="{FF2B5EF4-FFF2-40B4-BE49-F238E27FC236}">
                  <a16:creationId xmlns:a16="http://schemas.microsoft.com/office/drawing/2014/main" id="{58C9497A-28E7-4B49-B211-D1309D08F356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2" name="右矢印 4">
              <a:extLst>
                <a:ext uri="{FF2B5EF4-FFF2-40B4-BE49-F238E27FC236}">
                  <a16:creationId xmlns:a16="http://schemas.microsoft.com/office/drawing/2014/main" id="{287AA799-9619-CF4E-BFB6-F50BBE414D17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sp>
        <p:nvSpPr>
          <p:cNvPr id="64" name="右矢印 4">
            <a:extLst>
              <a:ext uri="{FF2B5EF4-FFF2-40B4-BE49-F238E27FC236}">
                <a16:creationId xmlns:a16="http://schemas.microsoft.com/office/drawing/2014/main" id="{FFE7F2F3-9D58-6F4B-B11B-BC96E9CA2F17}"/>
              </a:ext>
            </a:extLst>
          </p:cNvPr>
          <p:cNvSpPr txBox="1"/>
          <p:nvPr/>
        </p:nvSpPr>
        <p:spPr>
          <a:xfrm>
            <a:off x="4688848" y="3211789"/>
            <a:ext cx="376788" cy="37780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kumimoji="1" lang="ja-JP" altLang="en-US" sz="2900" kern="1200"/>
          </a:p>
        </p:txBody>
      </p: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3EB645B3-DACE-E048-A35F-74316C0A7933}"/>
              </a:ext>
            </a:extLst>
          </p:cNvPr>
          <p:cNvGrpSpPr/>
          <p:nvPr/>
        </p:nvGrpSpPr>
        <p:grpSpPr>
          <a:xfrm rot="5400000">
            <a:off x="6600741" y="4029377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66" name="右矢印 65">
              <a:extLst>
                <a:ext uri="{FF2B5EF4-FFF2-40B4-BE49-F238E27FC236}">
                  <a16:creationId xmlns:a16="http://schemas.microsoft.com/office/drawing/2014/main" id="{29B0873C-A632-D344-BF7A-9F4088C73FD1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右矢印 4">
              <a:extLst>
                <a:ext uri="{FF2B5EF4-FFF2-40B4-BE49-F238E27FC236}">
                  <a16:creationId xmlns:a16="http://schemas.microsoft.com/office/drawing/2014/main" id="{D152F7CD-95B9-824D-B752-22A34CFBC2B7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3357DF31-0A64-6045-8D48-73FC0D2956E1}"/>
              </a:ext>
            </a:extLst>
          </p:cNvPr>
          <p:cNvGrpSpPr/>
          <p:nvPr/>
        </p:nvGrpSpPr>
        <p:grpSpPr>
          <a:xfrm rot="10800000">
            <a:off x="4341465" y="5254115"/>
            <a:ext cx="538269" cy="629673"/>
            <a:chOff x="2763631" y="447659"/>
            <a:chExt cx="538269" cy="629673"/>
          </a:xfrm>
          <a:solidFill>
            <a:schemeClr val="tx2"/>
          </a:solidFill>
        </p:grpSpPr>
        <p:sp>
          <p:nvSpPr>
            <p:cNvPr id="72" name="右矢印 71">
              <a:extLst>
                <a:ext uri="{FF2B5EF4-FFF2-40B4-BE49-F238E27FC236}">
                  <a16:creationId xmlns:a16="http://schemas.microsoft.com/office/drawing/2014/main" id="{15874E57-F355-934A-B8EB-658982059CBF}"/>
                </a:ext>
              </a:extLst>
            </p:cNvPr>
            <p:cNvSpPr/>
            <p:nvPr/>
          </p:nvSpPr>
          <p:spPr>
            <a:xfrm>
              <a:off x="2763631" y="447659"/>
              <a:ext cx="538269" cy="629673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3" name="右矢印 4">
              <a:extLst>
                <a:ext uri="{FF2B5EF4-FFF2-40B4-BE49-F238E27FC236}">
                  <a16:creationId xmlns:a16="http://schemas.microsoft.com/office/drawing/2014/main" id="{A8704AD1-41F7-5A47-95F4-84D0CCA53FC4}"/>
                </a:ext>
              </a:extLst>
            </p:cNvPr>
            <p:cNvSpPr txBox="1"/>
            <p:nvPr/>
          </p:nvSpPr>
          <p:spPr>
            <a:xfrm>
              <a:off x="2763631" y="573594"/>
              <a:ext cx="376788" cy="37780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kumimoji="1" lang="ja-JP" altLang="en-US" sz="2900" kern="1200"/>
            </a:p>
          </p:txBody>
        </p:sp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9FCD98D5-1ABE-F04E-957E-BAEA627D69FB}"/>
              </a:ext>
            </a:extLst>
          </p:cNvPr>
          <p:cNvGrpSpPr/>
          <p:nvPr/>
        </p:nvGrpSpPr>
        <p:grpSpPr>
          <a:xfrm>
            <a:off x="397835" y="1681232"/>
            <a:ext cx="3823850" cy="2332751"/>
            <a:chOff x="397835" y="1675295"/>
            <a:chExt cx="3823850" cy="2332751"/>
          </a:xfrm>
        </p:grpSpPr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8BA03E8F-D80C-A044-8949-C9EBC2E5D9D8}"/>
                </a:ext>
              </a:extLst>
            </p:cNvPr>
            <p:cNvSpPr txBox="1"/>
            <p:nvPr/>
          </p:nvSpPr>
          <p:spPr>
            <a:xfrm>
              <a:off x="397835" y="1675295"/>
              <a:ext cx="1092525" cy="71508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ja-JP" sz="3600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Plan</a:t>
              </a:r>
              <a:endParaRPr kumimoji="1" lang="ja-JP" altLang="en-US" sz="360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角丸四角形 3">
              <a:extLst>
                <a:ext uri="{FF2B5EF4-FFF2-40B4-BE49-F238E27FC236}">
                  <a16:creationId xmlns:a16="http://schemas.microsoft.com/office/drawing/2014/main" id="{E20B5682-268E-9546-9B25-B3A717B74975}"/>
                </a:ext>
              </a:extLst>
            </p:cNvPr>
            <p:cNvSpPr/>
            <p:nvPr/>
          </p:nvSpPr>
          <p:spPr>
            <a:xfrm>
              <a:off x="480960" y="2271400"/>
              <a:ext cx="3740725" cy="1736646"/>
            </a:xfrm>
            <a:prstGeom prst="roundRect">
              <a:avLst/>
            </a:prstGeom>
            <a:noFill/>
            <a:ln w="5715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B4C935B-E323-5342-B30D-24D88CB2BB90}"/>
              </a:ext>
            </a:extLst>
          </p:cNvPr>
          <p:cNvSpPr txBox="1"/>
          <p:nvPr/>
        </p:nvSpPr>
        <p:spPr>
          <a:xfrm>
            <a:off x="597125" y="2554888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・実験準備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・実験実施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・データ解析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0E38EA2C-DDBB-AB4B-A014-F13F47DAB7C2}"/>
              </a:ext>
            </a:extLst>
          </p:cNvPr>
          <p:cNvSpPr txBox="1"/>
          <p:nvPr/>
        </p:nvSpPr>
        <p:spPr>
          <a:xfrm>
            <a:off x="597125" y="4779822"/>
            <a:ext cx="34962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データ収集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・データ解析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・サーベイ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・予稿着手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AB8DEA6-2385-A648-984C-1B295C377F82}"/>
              </a:ext>
            </a:extLst>
          </p:cNvPr>
          <p:cNvGrpSpPr/>
          <p:nvPr/>
        </p:nvGrpSpPr>
        <p:grpSpPr>
          <a:xfrm>
            <a:off x="4910450" y="1692984"/>
            <a:ext cx="3829789" cy="2309246"/>
            <a:chOff x="4910450" y="1675294"/>
            <a:chExt cx="3829789" cy="2309246"/>
          </a:xfrm>
        </p:grpSpPr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5F0773E8-9DC1-E340-9CBF-4DE388D6C774}"/>
                </a:ext>
              </a:extLst>
            </p:cNvPr>
            <p:cNvSpPr txBox="1"/>
            <p:nvPr/>
          </p:nvSpPr>
          <p:spPr>
            <a:xfrm>
              <a:off x="4910450" y="1675294"/>
              <a:ext cx="813462" cy="71508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ja-JP" sz="3600" dirty="0">
                  <a:ln w="0"/>
                  <a:solidFill>
                    <a:sysClr val="windowText" lastClr="0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Do</a:t>
              </a:r>
              <a:endParaRPr kumimoji="1" lang="ja-JP" altLang="en-US" sz="360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角丸四角形 31">
              <a:extLst>
                <a:ext uri="{FF2B5EF4-FFF2-40B4-BE49-F238E27FC236}">
                  <a16:creationId xmlns:a16="http://schemas.microsoft.com/office/drawing/2014/main" id="{28543987-0570-7547-9367-AA903B45CE2F}"/>
                </a:ext>
              </a:extLst>
            </p:cNvPr>
            <p:cNvSpPr/>
            <p:nvPr/>
          </p:nvSpPr>
          <p:spPr>
            <a:xfrm>
              <a:off x="4999514" y="2247894"/>
              <a:ext cx="3740725" cy="1736646"/>
            </a:xfrm>
            <a:prstGeom prst="roundRect">
              <a:avLst/>
            </a:prstGeom>
            <a:noFill/>
            <a:ln w="5715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" altLang="ja-JP" dirty="0"/>
                <a:t>20211112_akashi.pptx20211112_akashi.pptx</a:t>
              </a:r>
              <a:endParaRPr kumimoji="1" lang="ja-JP" altLang="en-US"/>
            </a:p>
          </p:txBody>
        </p:sp>
      </p:grpSp>
      <p:sp>
        <p:nvSpPr>
          <p:cNvPr id="43" name="角丸四角形 42">
            <a:extLst>
              <a:ext uri="{FF2B5EF4-FFF2-40B4-BE49-F238E27FC236}">
                <a16:creationId xmlns:a16="http://schemas.microsoft.com/office/drawing/2014/main" id="{7B5E158C-A51E-A04E-8897-168230B50F6D}"/>
              </a:ext>
            </a:extLst>
          </p:cNvPr>
          <p:cNvSpPr/>
          <p:nvPr/>
        </p:nvSpPr>
        <p:spPr>
          <a:xfrm>
            <a:off x="4999514" y="4683702"/>
            <a:ext cx="3740725" cy="1736646"/>
          </a:xfrm>
          <a:prstGeom prst="roundRect">
            <a:avLst/>
          </a:prstGeom>
          <a:noFill/>
          <a:ln w="5715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ja-JP" dirty="0"/>
              <a:t>20211112_akashi.pptx20211112_akashi.pptx</a:t>
            </a:r>
            <a:endParaRPr kumimoji="1" lang="ja-JP" altLang="en-US"/>
          </a:p>
        </p:txBody>
      </p:sp>
      <p:sp>
        <p:nvSpPr>
          <p:cNvPr id="44" name="角丸四角形 43">
            <a:extLst>
              <a:ext uri="{FF2B5EF4-FFF2-40B4-BE49-F238E27FC236}">
                <a16:creationId xmlns:a16="http://schemas.microsoft.com/office/drawing/2014/main" id="{2308E374-0D61-1E40-8AC3-E4011368474E}"/>
              </a:ext>
            </a:extLst>
          </p:cNvPr>
          <p:cNvSpPr/>
          <p:nvPr/>
        </p:nvSpPr>
        <p:spPr>
          <a:xfrm>
            <a:off x="480960" y="4696330"/>
            <a:ext cx="3740725" cy="1736646"/>
          </a:xfrm>
          <a:prstGeom prst="roundRect">
            <a:avLst/>
          </a:prstGeom>
          <a:noFill/>
          <a:ln w="5715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704DD83C-9EB3-0C4F-8B03-767561617AF8}"/>
              </a:ext>
            </a:extLst>
          </p:cNvPr>
          <p:cNvSpPr txBox="1"/>
          <p:nvPr/>
        </p:nvSpPr>
        <p:spPr>
          <a:xfrm>
            <a:off x="5133633" y="2554888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・プログラム修正</a:t>
            </a:r>
            <a:endParaRPr kumimoji="1" lang="en-US" altLang="ja-JP" sz="2400" dirty="0"/>
          </a:p>
          <a:p>
            <a:r>
              <a:rPr kumimoji="1" lang="ja-JP" altLang="en-US" sz="2400"/>
              <a:t>・実験の実施</a:t>
            </a:r>
            <a:endParaRPr kumimoji="1" lang="en-US" altLang="ja-JP" sz="2400" dirty="0"/>
          </a:p>
          <a:p>
            <a:r>
              <a:rPr kumimoji="1" lang="ja-JP" altLang="en-US" sz="2400"/>
              <a:t>・データ解析</a:t>
            </a:r>
            <a:endParaRPr kumimoji="1" lang="en-US" altLang="ja-JP" sz="2400" dirty="0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B71B46BB-A077-B644-9537-2F04772973B6}"/>
              </a:ext>
            </a:extLst>
          </p:cNvPr>
          <p:cNvSpPr txBox="1"/>
          <p:nvPr/>
        </p:nvSpPr>
        <p:spPr>
          <a:xfrm>
            <a:off x="5121751" y="4964488"/>
            <a:ext cx="3496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・リアルタイムで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フィードバック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24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◎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・実験データの取得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430DB6F-0980-FE43-8E9C-45EBE94D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4AA74129-1965-59FC-59D1-F1AD2F412E2A}"/>
              </a:ext>
            </a:extLst>
          </p:cNvPr>
          <p:cNvSpPr/>
          <p:nvPr/>
        </p:nvSpPr>
        <p:spPr>
          <a:xfrm>
            <a:off x="599337" y="400947"/>
            <a:ext cx="2079839" cy="715088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/>
              <a:t>テーマ</a:t>
            </a:r>
            <a:endParaRPr kumimoji="1" lang="en-US" altLang="ja-JP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0030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E185C7-66AD-E04F-A6EA-3047D00DC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773238"/>
            <a:ext cx="7772400" cy="1655762"/>
          </a:xfrm>
        </p:spPr>
        <p:txBody>
          <a:bodyPr>
            <a:normAutofit/>
          </a:bodyPr>
          <a:lstStyle/>
          <a:p>
            <a:r>
              <a:rPr lang="ja-JP" altLang="en-US" sz="4000"/>
              <a:t>ご清聴ありがとうございました．</a:t>
            </a:r>
            <a:endParaRPr kumimoji="1" lang="ja-JP" altLang="en-US" sz="400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CBE9480-AB26-C34D-84DC-B42F62436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429919"/>
            <a:ext cx="6858000" cy="1655762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/>
              <a:t>佐賀大学　理工学部　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CPS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研</a:t>
            </a:r>
            <a:r>
              <a:rPr kumimoji="1" lang="ja-JP" altLang="en-US"/>
              <a:t>究室</a:t>
            </a:r>
            <a:endParaRPr kumimoji="1" lang="en-US" altLang="ja-JP" dirty="0"/>
          </a:p>
          <a:p>
            <a:pPr algn="l"/>
            <a:r>
              <a:rPr lang="en-US" altLang="ja-JP" dirty="0"/>
              <a:t>	</a:t>
            </a:r>
            <a:r>
              <a:rPr lang="ja-JP" altLang="en-US"/>
              <a:t>指導教員：	福田 修 教授</a:t>
            </a:r>
          </a:p>
          <a:p>
            <a:r>
              <a:rPr lang="ja-JP" altLang="en-US"/>
              <a:t>			</a:t>
            </a:r>
            <a:r>
              <a:rPr lang="en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Yeoh Wen Liang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プロジェクト助教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dirty="0"/>
              <a:t> 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19238901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明石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華実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6652D87-1EB3-EB4A-8BAA-44076728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71707" y="6481000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1902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27" name="下矢印 26">
            <a:extLst>
              <a:ext uri="{FF2B5EF4-FFF2-40B4-BE49-F238E27FC236}">
                <a16:creationId xmlns:a16="http://schemas.microsoft.com/office/drawing/2014/main" id="{DDC2C258-6AC0-764B-A52E-7213C97CBECE}"/>
              </a:ext>
            </a:extLst>
          </p:cNvPr>
          <p:cNvSpPr/>
          <p:nvPr/>
        </p:nvSpPr>
        <p:spPr>
          <a:xfrm rot="16200000">
            <a:off x="2494380" y="3404750"/>
            <a:ext cx="534390" cy="469972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下矢印 28">
            <a:extLst>
              <a:ext uri="{FF2B5EF4-FFF2-40B4-BE49-F238E27FC236}">
                <a16:creationId xmlns:a16="http://schemas.microsoft.com/office/drawing/2014/main" id="{B0B6BBF8-7AD1-0A45-B703-4E23CA49E4E4}"/>
              </a:ext>
            </a:extLst>
          </p:cNvPr>
          <p:cNvSpPr/>
          <p:nvPr/>
        </p:nvSpPr>
        <p:spPr>
          <a:xfrm rot="16200000">
            <a:off x="6115231" y="3404750"/>
            <a:ext cx="534390" cy="469972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F6FAE547-3C46-92BC-CCA4-BFFDB3156A4D}"/>
              </a:ext>
            </a:extLst>
          </p:cNvPr>
          <p:cNvGrpSpPr/>
          <p:nvPr/>
        </p:nvGrpSpPr>
        <p:grpSpPr>
          <a:xfrm>
            <a:off x="900289" y="2606850"/>
            <a:ext cx="963725" cy="3061284"/>
            <a:chOff x="900290" y="2217488"/>
            <a:chExt cx="963725" cy="3061284"/>
          </a:xfrm>
        </p:grpSpPr>
        <p:grpSp>
          <p:nvGrpSpPr>
            <p:cNvPr id="34" name="グループ化 33">
              <a:extLst>
                <a:ext uri="{FF2B5EF4-FFF2-40B4-BE49-F238E27FC236}">
                  <a16:creationId xmlns:a16="http://schemas.microsoft.com/office/drawing/2014/main" id="{E078FB65-86F9-3A4F-A786-82DF67EE43C2}"/>
                </a:ext>
              </a:extLst>
            </p:cNvPr>
            <p:cNvGrpSpPr/>
            <p:nvPr/>
          </p:nvGrpSpPr>
          <p:grpSpPr>
            <a:xfrm>
              <a:off x="900290" y="2217488"/>
              <a:ext cx="963725" cy="1271976"/>
              <a:chOff x="1173225" y="3268901"/>
              <a:chExt cx="963725" cy="1271976"/>
            </a:xfrm>
          </p:grpSpPr>
          <p:pic>
            <p:nvPicPr>
              <p:cNvPr id="7" name="グラフィックス 6" descr="カメラ 枠線">
                <a:extLst>
                  <a:ext uri="{FF2B5EF4-FFF2-40B4-BE49-F238E27FC236}">
                    <a16:creationId xmlns:a16="http://schemas.microsoft.com/office/drawing/2014/main" id="{3B99FB35-7738-4543-AABB-EC105A8871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97887" y="3268901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20A2FC43-A34C-754E-92D6-E8A64AE96C28}"/>
                  </a:ext>
                </a:extLst>
              </p:cNvPr>
              <p:cNvSpPr txBox="1"/>
              <p:nvPr/>
            </p:nvSpPr>
            <p:spPr>
              <a:xfrm>
                <a:off x="1173225" y="4079212"/>
                <a:ext cx="96372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カメラ</a:t>
                </a:r>
              </a:p>
            </p:txBody>
          </p:sp>
        </p:grp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B0B1A25B-AE52-5067-26ED-6C556007FF79}"/>
                </a:ext>
              </a:extLst>
            </p:cNvPr>
            <p:cNvGrpSpPr/>
            <p:nvPr/>
          </p:nvGrpSpPr>
          <p:grpSpPr>
            <a:xfrm>
              <a:off x="900290" y="3956699"/>
              <a:ext cx="963725" cy="1322073"/>
              <a:chOff x="890765" y="3900055"/>
              <a:chExt cx="963725" cy="1322073"/>
            </a:xfrm>
          </p:grpSpPr>
          <p:pic>
            <p:nvPicPr>
              <p:cNvPr id="35" name="グラフィックス 34" descr="無線マイク 枠線">
                <a:extLst>
                  <a:ext uri="{FF2B5EF4-FFF2-40B4-BE49-F238E27FC236}">
                    <a16:creationId xmlns:a16="http://schemas.microsoft.com/office/drawing/2014/main" id="{74FB357A-376F-6297-234A-1616125F22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15427" y="3900055"/>
                <a:ext cx="914400" cy="914400"/>
              </a:xfrm>
              <a:prstGeom prst="rect">
                <a:avLst/>
              </a:prstGeom>
            </p:spPr>
          </p:pic>
          <p:sp>
            <p:nvSpPr>
              <p:cNvPr id="39" name="テキスト ボックス 38">
                <a:extLst>
                  <a:ext uri="{FF2B5EF4-FFF2-40B4-BE49-F238E27FC236}">
                    <a16:creationId xmlns:a16="http://schemas.microsoft.com/office/drawing/2014/main" id="{A01D32E9-2B53-EB1D-2CA6-0400032A4563}"/>
                  </a:ext>
                </a:extLst>
              </p:cNvPr>
              <p:cNvSpPr txBox="1"/>
              <p:nvPr/>
            </p:nvSpPr>
            <p:spPr>
              <a:xfrm>
                <a:off x="890765" y="4760463"/>
                <a:ext cx="9637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マイク</a:t>
                </a:r>
              </a:p>
            </p:txBody>
          </p:sp>
        </p:grpSp>
      </p:grpSp>
      <p:sp>
        <p:nvSpPr>
          <p:cNvPr id="41" name="角丸四角形 40">
            <a:extLst>
              <a:ext uri="{FF2B5EF4-FFF2-40B4-BE49-F238E27FC236}">
                <a16:creationId xmlns:a16="http://schemas.microsoft.com/office/drawing/2014/main" id="{956102AB-CD4D-4B0F-961B-47CB47052F02}"/>
              </a:ext>
            </a:extLst>
          </p:cNvPr>
          <p:cNvSpPr/>
          <p:nvPr/>
        </p:nvSpPr>
        <p:spPr>
          <a:xfrm>
            <a:off x="470590" y="2014306"/>
            <a:ext cx="1823122" cy="4128832"/>
          </a:xfrm>
          <a:prstGeom prst="roundRect">
            <a:avLst>
              <a:gd name="adj" fmla="val 0"/>
            </a:avLst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54BFD597-BA17-C4C6-E8AF-3A078B3B7A17}"/>
              </a:ext>
            </a:extLst>
          </p:cNvPr>
          <p:cNvSpPr>
            <a:spLocks noChangeAspect="1"/>
          </p:cNvSpPr>
          <p:nvPr/>
        </p:nvSpPr>
        <p:spPr>
          <a:xfrm>
            <a:off x="470590" y="1507117"/>
            <a:ext cx="1010686" cy="497691"/>
          </a:xfrm>
          <a:prstGeom prst="rect">
            <a:avLst/>
          </a:prstGeom>
          <a:solidFill>
            <a:schemeClr val="tx2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041B7782-3027-F6EA-ECFA-6C754A89C58B}"/>
              </a:ext>
            </a:extLst>
          </p:cNvPr>
          <p:cNvGrpSpPr/>
          <p:nvPr/>
        </p:nvGrpSpPr>
        <p:grpSpPr>
          <a:xfrm>
            <a:off x="3229438" y="1508899"/>
            <a:ext cx="2685125" cy="4632456"/>
            <a:chOff x="3229439" y="1377094"/>
            <a:chExt cx="2685125" cy="4632456"/>
          </a:xfrm>
        </p:grpSpPr>
        <p:sp>
          <p:nvSpPr>
            <p:cNvPr id="47" name="角丸四角形 46">
              <a:extLst>
                <a:ext uri="{FF2B5EF4-FFF2-40B4-BE49-F238E27FC236}">
                  <a16:creationId xmlns:a16="http://schemas.microsoft.com/office/drawing/2014/main" id="{ED51D6C0-4456-51C6-F8FF-3751E28D698A}"/>
                </a:ext>
              </a:extLst>
            </p:cNvPr>
            <p:cNvSpPr/>
            <p:nvPr/>
          </p:nvSpPr>
          <p:spPr>
            <a:xfrm>
              <a:off x="3230452" y="1880718"/>
              <a:ext cx="2684112" cy="4128832"/>
            </a:xfrm>
            <a:prstGeom prst="roundRect">
              <a:avLst>
                <a:gd name="adj" fmla="val 0"/>
              </a:avLst>
            </a:pr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6D4B58C2-1206-26E9-BB59-1F52090514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9439" y="1377094"/>
              <a:ext cx="1827250" cy="497691"/>
            </a:xfrm>
            <a:prstGeom prst="rect">
              <a:avLst/>
            </a:prstGeom>
            <a:solidFill>
              <a:schemeClr val="tx2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Recognition</a:t>
              </a:r>
            </a:p>
          </p:txBody>
        </p:sp>
      </p:grp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1A345676-F619-35CD-99A8-9B5896E05CC8}"/>
              </a:ext>
            </a:extLst>
          </p:cNvPr>
          <p:cNvGrpSpPr/>
          <p:nvPr/>
        </p:nvGrpSpPr>
        <p:grpSpPr>
          <a:xfrm>
            <a:off x="6850287" y="1511866"/>
            <a:ext cx="1823121" cy="4626521"/>
            <a:chOff x="6850287" y="1511866"/>
            <a:chExt cx="1823121" cy="4626521"/>
          </a:xfrm>
        </p:grpSpPr>
        <p:sp>
          <p:nvSpPr>
            <p:cNvPr id="52" name="角丸四角形 51">
              <a:extLst>
                <a:ext uri="{FF2B5EF4-FFF2-40B4-BE49-F238E27FC236}">
                  <a16:creationId xmlns:a16="http://schemas.microsoft.com/office/drawing/2014/main" id="{A704261A-B178-2C2A-6552-F07F0082A6ED}"/>
                </a:ext>
              </a:extLst>
            </p:cNvPr>
            <p:cNvSpPr/>
            <p:nvPr/>
          </p:nvSpPr>
          <p:spPr>
            <a:xfrm>
              <a:off x="6850287" y="2009556"/>
              <a:ext cx="1823121" cy="4128831"/>
            </a:xfrm>
            <a:prstGeom prst="roundRect">
              <a:avLst>
                <a:gd name="adj" fmla="val 0"/>
              </a:avLst>
            </a:pr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3DD6FCA3-314C-2D39-B790-500CB81FC6A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50288" y="1511866"/>
              <a:ext cx="1107996" cy="497691"/>
            </a:xfrm>
            <a:prstGeom prst="rect">
              <a:avLst/>
            </a:prstGeom>
            <a:solidFill>
              <a:schemeClr val="tx2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Output</a:t>
              </a:r>
            </a:p>
          </p:txBody>
        </p:sp>
      </p:grp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240325" y="185456"/>
            <a:ext cx="30925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システム構成</a:t>
            </a:r>
            <a:endParaRPr kumimoji="1" lang="ja-JP" altLang="en-US" sz="3600" dirty="0">
              <a:solidFill>
                <a:schemeClr val="tx2"/>
              </a:solidFill>
              <a:latin typeface="Verdana" pitchFamily="34" charset="0"/>
            </a:endParaRPr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F502B7BD-7872-5E17-3B4B-0AC4CB803845}"/>
              </a:ext>
            </a:extLst>
          </p:cNvPr>
          <p:cNvGrpSpPr/>
          <p:nvPr/>
        </p:nvGrpSpPr>
        <p:grpSpPr>
          <a:xfrm>
            <a:off x="7207849" y="2585802"/>
            <a:ext cx="1107996" cy="3103381"/>
            <a:chOff x="7207849" y="2623523"/>
            <a:chExt cx="1107996" cy="3103381"/>
          </a:xfrm>
        </p:grpSpPr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892F380D-4610-1D27-63D5-DE518069BAD6}"/>
                </a:ext>
              </a:extLst>
            </p:cNvPr>
            <p:cNvGrpSpPr/>
            <p:nvPr/>
          </p:nvGrpSpPr>
          <p:grpSpPr>
            <a:xfrm>
              <a:off x="7207849" y="4454928"/>
              <a:ext cx="1107996" cy="1271976"/>
              <a:chOff x="5961390" y="6022242"/>
              <a:chExt cx="1107996" cy="1271976"/>
            </a:xfrm>
          </p:grpSpPr>
          <p:pic>
            <p:nvPicPr>
              <p:cNvPr id="20" name="グラフィックス 19" descr="棒グラフ 枠線">
                <a:extLst>
                  <a:ext uri="{FF2B5EF4-FFF2-40B4-BE49-F238E27FC236}">
                    <a16:creationId xmlns:a16="http://schemas.microsoft.com/office/drawing/2014/main" id="{2CF89255-8F9F-B10F-8919-61A0738DF3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6063356" y="6022242"/>
                <a:ext cx="914400" cy="914400"/>
              </a:xfrm>
              <a:prstGeom prst="rect">
                <a:avLst/>
              </a:prstGeom>
            </p:spPr>
          </p:pic>
          <p:sp>
            <p:nvSpPr>
              <p:cNvPr id="56" name="テキスト ボックス 55">
                <a:extLst>
                  <a:ext uri="{FF2B5EF4-FFF2-40B4-BE49-F238E27FC236}">
                    <a16:creationId xmlns:a16="http://schemas.microsoft.com/office/drawing/2014/main" id="{F3B07C92-9870-954C-3541-8200D32CD085}"/>
                  </a:ext>
                </a:extLst>
              </p:cNvPr>
              <p:cNvSpPr txBox="1"/>
              <p:nvPr/>
            </p:nvSpPr>
            <p:spPr>
              <a:xfrm>
                <a:off x="5961390" y="6832553"/>
                <a:ext cx="11079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可視化</a:t>
                </a:r>
              </a:p>
            </p:txBody>
          </p:sp>
        </p:grpSp>
        <p:grpSp>
          <p:nvGrpSpPr>
            <p:cNvPr id="11" name="グループ化 10">
              <a:extLst>
                <a:ext uri="{FF2B5EF4-FFF2-40B4-BE49-F238E27FC236}">
                  <a16:creationId xmlns:a16="http://schemas.microsoft.com/office/drawing/2014/main" id="{90F22303-EB01-6FE9-C503-9BDB82783640}"/>
                </a:ext>
              </a:extLst>
            </p:cNvPr>
            <p:cNvGrpSpPr/>
            <p:nvPr/>
          </p:nvGrpSpPr>
          <p:grpSpPr>
            <a:xfrm>
              <a:off x="7350345" y="2623523"/>
              <a:ext cx="823005" cy="1217438"/>
              <a:chOff x="7418830" y="2623523"/>
              <a:chExt cx="823005" cy="1217438"/>
            </a:xfrm>
          </p:grpSpPr>
          <p:sp>
            <p:nvSpPr>
              <p:cNvPr id="55" name="テキスト ボックス 54">
                <a:extLst>
                  <a:ext uri="{FF2B5EF4-FFF2-40B4-BE49-F238E27FC236}">
                    <a16:creationId xmlns:a16="http://schemas.microsoft.com/office/drawing/2014/main" id="{0F46D527-6518-DB26-D193-B39129D91FC8}"/>
                  </a:ext>
                </a:extLst>
              </p:cNvPr>
              <p:cNvSpPr txBox="1"/>
              <p:nvPr/>
            </p:nvSpPr>
            <p:spPr>
              <a:xfrm>
                <a:off x="7441616" y="3379296"/>
                <a:ext cx="8002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保存</a:t>
                </a:r>
              </a:p>
            </p:txBody>
          </p:sp>
          <p:pic>
            <p:nvPicPr>
              <p:cNvPr id="4" name="グラフィックス 3" descr="フィルム ストリップ 枠線">
                <a:extLst>
                  <a:ext uri="{FF2B5EF4-FFF2-40B4-BE49-F238E27FC236}">
                    <a16:creationId xmlns:a16="http://schemas.microsoft.com/office/drawing/2014/main" id="{07024E1E-B1DE-B5AD-73A8-DDDDD21F09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7418830" y="2623523"/>
                <a:ext cx="800219" cy="800219"/>
              </a:xfrm>
              <a:prstGeom prst="rect">
                <a:avLst/>
              </a:prstGeom>
            </p:spPr>
          </p:pic>
        </p:grpSp>
      </p:grp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5415223E-CDC5-7E66-A076-C406E4573D3A}"/>
              </a:ext>
            </a:extLst>
          </p:cNvPr>
          <p:cNvGrpSpPr/>
          <p:nvPr/>
        </p:nvGrpSpPr>
        <p:grpSpPr>
          <a:xfrm>
            <a:off x="493997" y="938584"/>
            <a:ext cx="8355067" cy="4911694"/>
            <a:chOff x="493997" y="938584"/>
            <a:chExt cx="8355067" cy="4911694"/>
          </a:xfrm>
        </p:grpSpPr>
        <p:sp>
          <p:nvSpPr>
            <p:cNvPr id="78" name="正方形/長方形 77">
              <a:extLst>
                <a:ext uri="{FF2B5EF4-FFF2-40B4-BE49-F238E27FC236}">
                  <a16:creationId xmlns:a16="http://schemas.microsoft.com/office/drawing/2014/main" id="{2C9F8DBC-A372-FE69-8B31-0B5E858D60A7}"/>
                </a:ext>
              </a:extLst>
            </p:cNvPr>
            <p:cNvSpPr/>
            <p:nvPr/>
          </p:nvSpPr>
          <p:spPr>
            <a:xfrm rot="10800000">
              <a:off x="493997" y="938584"/>
              <a:ext cx="8355067" cy="86462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74000"/>
                    <a:lumOff val="26000"/>
                    <a:alpha val="85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755C0AE4-CE57-EBED-105C-8190C2E08BBB}"/>
                </a:ext>
              </a:extLst>
            </p:cNvPr>
            <p:cNvSpPr txBox="1"/>
            <p:nvPr/>
          </p:nvSpPr>
          <p:spPr>
            <a:xfrm>
              <a:off x="3358473" y="2173938"/>
              <a:ext cx="194446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/>
                <a:t>・画像認識</a:t>
              </a:r>
              <a:endParaRPr kumimoji="1" lang="en-US" altLang="ja-JP" sz="2800" dirty="0"/>
            </a:p>
            <a:p>
              <a:r>
                <a:rPr kumimoji="1" lang="en-US" altLang="ja-JP" sz="2800" dirty="0"/>
                <a:t>	- </a:t>
              </a:r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AWS</a:t>
              </a:r>
              <a:endParaRPr kumimoji="1" lang="en-US" altLang="ja-JP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A6526E0-7983-F97E-1E4D-7650A56D237B}"/>
                </a:ext>
              </a:extLst>
            </p:cNvPr>
            <p:cNvSpPr/>
            <p:nvPr/>
          </p:nvSpPr>
          <p:spPr>
            <a:xfrm>
              <a:off x="3358472" y="3374702"/>
              <a:ext cx="2684111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kumimoji="1" lang="ja-JP" altLang="en-US" sz="2800">
                  <a:latin typeface="Times New Roman" panose="02020603050405020304" pitchFamily="18" charset="0"/>
                  <a:cs typeface="Times New Roman" panose="02020603050405020304" pitchFamily="18" charset="0"/>
                </a:rPr>
                <a:t>・テキスト認識</a:t>
              </a:r>
              <a:endParaRPr kumimoji="1" lang="en-US" altLang="ja-JP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kumimoji="1" lang="en-US" altLang="ja-JP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</a:t>
              </a:r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Julius</a:t>
              </a:r>
            </a:p>
            <a:p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- Google</a:t>
              </a: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A852907B-6E60-ACA4-F693-76F3A498C05E}"/>
                </a:ext>
              </a:extLst>
            </p:cNvPr>
            <p:cNvSpPr txBox="1"/>
            <p:nvPr/>
          </p:nvSpPr>
          <p:spPr>
            <a:xfrm>
              <a:off x="3358473" y="4957726"/>
              <a:ext cx="2646756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>
                  <a:latin typeface="Times New Roman" panose="02020603050405020304" pitchFamily="18" charset="0"/>
                  <a:cs typeface="Times New Roman" panose="02020603050405020304" pitchFamily="18" charset="0"/>
                </a:rPr>
                <a:t>・音響情報処理</a:t>
              </a:r>
              <a:endParaRPr kumimoji="1" lang="en-US" altLang="ja-JP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- python</a:t>
              </a:r>
              <a:endPara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298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2B8C2DA-7920-151D-2488-BCE2EAE8091D}"/>
              </a:ext>
            </a:extLst>
          </p:cNvPr>
          <p:cNvSpPr txBox="1"/>
          <p:nvPr/>
        </p:nvSpPr>
        <p:spPr>
          <a:xfrm>
            <a:off x="8897172" y="4968580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51B49409-8880-BE7D-BAF2-1AC0C136B55B}"/>
              </a:ext>
            </a:extLst>
          </p:cNvPr>
          <p:cNvSpPr txBox="1"/>
          <p:nvPr/>
        </p:nvSpPr>
        <p:spPr>
          <a:xfrm>
            <a:off x="424648" y="1636899"/>
            <a:ext cx="8297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「表情を高精度で</a:t>
            </a:r>
            <a:r>
              <a:rPr kumimoji="1" lang="en-US" altLang="ja-JP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kumimoji="1" lang="ja-JP" altLang="en-US" sz="2800"/>
              <a:t>に理解させること」が</a:t>
            </a:r>
            <a:r>
              <a:rPr kumimoji="1" lang="ja-JP" altLang="en-US" sz="2800" u="sng"/>
              <a:t>可能</a:t>
            </a:r>
            <a:r>
              <a:rPr kumimoji="1" lang="ja-JP" altLang="en-US" sz="2800"/>
              <a:t>か検証．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64313D6-0C24-B043-FF40-680ED2CAB3EF}"/>
              </a:ext>
            </a:extLst>
          </p:cNvPr>
          <p:cNvSpPr txBox="1"/>
          <p:nvPr/>
        </p:nvSpPr>
        <p:spPr>
          <a:xfrm>
            <a:off x="3641372" y="61025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8FB6BC79-0360-9EC6-F910-E2993129A646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2A647B1D-381F-FEFE-0302-416F73192C96}"/>
              </a:ext>
            </a:extLst>
          </p:cNvPr>
          <p:cNvSpPr txBox="1"/>
          <p:nvPr/>
        </p:nvSpPr>
        <p:spPr>
          <a:xfrm>
            <a:off x="799179" y="201945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B9D5F5DA-41A6-177A-E1D6-D32ADA6C6E82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52BCB9CD-009B-CFFE-C410-C48A82C8C347}"/>
              </a:ext>
            </a:extLst>
          </p:cNvPr>
          <p:cNvSpPr txBox="1"/>
          <p:nvPr/>
        </p:nvSpPr>
        <p:spPr>
          <a:xfrm>
            <a:off x="1240325" y="185456"/>
            <a:ext cx="52213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実験概要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 - 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第</a:t>
            </a:r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段階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-</a:t>
            </a:r>
            <a:endParaRPr kumimoji="1" lang="ja-JP" altLang="en-US" sz="36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22C6C13-336B-1ABC-FF4F-D71F183912F6}"/>
              </a:ext>
            </a:extLst>
          </p:cNvPr>
          <p:cNvSpPr/>
          <p:nvPr/>
        </p:nvSpPr>
        <p:spPr>
          <a:xfrm>
            <a:off x="523665" y="2226341"/>
            <a:ext cx="1090277" cy="507439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方法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2A404F05-C9BA-8332-25D0-3EAF6526427B}"/>
              </a:ext>
            </a:extLst>
          </p:cNvPr>
          <p:cNvSpPr/>
          <p:nvPr/>
        </p:nvSpPr>
        <p:spPr>
          <a:xfrm>
            <a:off x="523665" y="1078299"/>
            <a:ext cx="1090277" cy="507439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/>
              <a:t>目的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4D17A8C6-662F-B902-4CAF-C509EAC5216D}"/>
              </a:ext>
            </a:extLst>
          </p:cNvPr>
          <p:cNvGrpSpPr/>
          <p:nvPr/>
        </p:nvGrpSpPr>
        <p:grpSpPr>
          <a:xfrm>
            <a:off x="2627843" y="2931167"/>
            <a:ext cx="2151276" cy="3490141"/>
            <a:chOff x="2481982" y="2931167"/>
            <a:chExt cx="2151276" cy="3490141"/>
          </a:xfrm>
        </p:grpSpPr>
        <p:sp>
          <p:nvSpPr>
            <p:cNvPr id="71" name="平行四辺形 70">
              <a:extLst>
                <a:ext uri="{FF2B5EF4-FFF2-40B4-BE49-F238E27FC236}">
                  <a16:creationId xmlns:a16="http://schemas.microsoft.com/office/drawing/2014/main" id="{04A27A8C-E491-1CC1-4EAD-D7D4E66091D7}"/>
                </a:ext>
              </a:extLst>
            </p:cNvPr>
            <p:cNvSpPr/>
            <p:nvPr/>
          </p:nvSpPr>
          <p:spPr>
            <a:xfrm>
              <a:off x="2481982" y="2931167"/>
              <a:ext cx="2151276" cy="675022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1"/>
                  </a:solidFill>
                </a:rPr>
                <a:t>事前調査</a:t>
              </a:r>
            </a:p>
          </p:txBody>
        </p:sp>
        <p:sp>
          <p:nvSpPr>
            <p:cNvPr id="72" name="下矢印 71">
              <a:extLst>
                <a:ext uri="{FF2B5EF4-FFF2-40B4-BE49-F238E27FC236}">
                  <a16:creationId xmlns:a16="http://schemas.microsoft.com/office/drawing/2014/main" id="{0A7ADE35-E584-1D95-F88B-3B7B91ED5688}"/>
                </a:ext>
              </a:extLst>
            </p:cNvPr>
            <p:cNvSpPr/>
            <p:nvPr/>
          </p:nvSpPr>
          <p:spPr>
            <a:xfrm>
              <a:off x="3290425" y="3737472"/>
              <a:ext cx="534390" cy="469971"/>
            </a:xfrm>
            <a:prstGeom prst="down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3" name="平行四辺形 72">
              <a:extLst>
                <a:ext uri="{FF2B5EF4-FFF2-40B4-BE49-F238E27FC236}">
                  <a16:creationId xmlns:a16="http://schemas.microsoft.com/office/drawing/2014/main" id="{DA599620-C62F-ED87-6D32-9CD3D08A303C}"/>
                </a:ext>
              </a:extLst>
            </p:cNvPr>
            <p:cNvSpPr/>
            <p:nvPr/>
          </p:nvSpPr>
          <p:spPr>
            <a:xfrm>
              <a:off x="2481982" y="4338726"/>
              <a:ext cx="2151276" cy="675022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感情表現</a:t>
              </a:r>
              <a:endParaRPr kumimoji="1"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" name="下矢印 73">
              <a:extLst>
                <a:ext uri="{FF2B5EF4-FFF2-40B4-BE49-F238E27FC236}">
                  <a16:creationId xmlns:a16="http://schemas.microsoft.com/office/drawing/2014/main" id="{0DD56C54-C72E-3958-D05A-CF03D121AA41}"/>
                </a:ext>
              </a:extLst>
            </p:cNvPr>
            <p:cNvSpPr/>
            <p:nvPr/>
          </p:nvSpPr>
          <p:spPr>
            <a:xfrm>
              <a:off x="3290425" y="5145031"/>
              <a:ext cx="534390" cy="469971"/>
            </a:xfrm>
            <a:prstGeom prst="down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5" name="平行四辺形 74">
              <a:extLst>
                <a:ext uri="{FF2B5EF4-FFF2-40B4-BE49-F238E27FC236}">
                  <a16:creationId xmlns:a16="http://schemas.microsoft.com/office/drawing/2014/main" id="{80C5F893-7C75-3E8F-9B3E-712DFE48C0C1}"/>
                </a:ext>
              </a:extLst>
            </p:cNvPr>
            <p:cNvSpPr/>
            <p:nvPr/>
          </p:nvSpPr>
          <p:spPr>
            <a:xfrm>
              <a:off x="2481982" y="5746286"/>
              <a:ext cx="2151276" cy="675022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1"/>
                  </a:solidFill>
                </a:rPr>
                <a:t>事後調査</a:t>
              </a:r>
            </a:p>
          </p:txBody>
        </p:sp>
      </p:grp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6B3FE80-D626-C5D2-1F30-A3A44911A0B2}"/>
              </a:ext>
            </a:extLst>
          </p:cNvPr>
          <p:cNvGrpSpPr>
            <a:grpSpLocks noChangeAspect="1"/>
          </p:cNvGrpSpPr>
          <p:nvPr/>
        </p:nvGrpSpPr>
        <p:grpSpPr>
          <a:xfrm>
            <a:off x="4952314" y="3015610"/>
            <a:ext cx="4121387" cy="4601040"/>
            <a:chOff x="6243912" y="3201570"/>
            <a:chExt cx="3258272" cy="3637475"/>
          </a:xfrm>
        </p:grpSpPr>
        <p:grpSp>
          <p:nvGrpSpPr>
            <p:cNvPr id="63" name="グループ化 62">
              <a:extLst>
                <a:ext uri="{FF2B5EF4-FFF2-40B4-BE49-F238E27FC236}">
                  <a16:creationId xmlns:a16="http://schemas.microsoft.com/office/drawing/2014/main" id="{4132E828-0072-3D85-4B45-8EE41EB84B37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6243912" y="3289729"/>
              <a:ext cx="3258272" cy="3549316"/>
              <a:chOff x="956973" y="1904427"/>
              <a:chExt cx="3753923" cy="4093653"/>
            </a:xfrm>
          </p:grpSpPr>
          <p:pic>
            <p:nvPicPr>
              <p:cNvPr id="64" name="グラフィックス 63" descr="ユーザー 単色塗りつぶし">
                <a:extLst>
                  <a:ext uri="{FF2B5EF4-FFF2-40B4-BE49-F238E27FC236}">
                    <a16:creationId xmlns:a16="http://schemas.microsoft.com/office/drawing/2014/main" id="{223D28BC-4C54-6665-E8E4-E242209334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/>
            </p:blipFill>
            <p:spPr>
              <a:xfrm>
                <a:off x="2555890" y="1904427"/>
                <a:ext cx="1607927" cy="1607927"/>
              </a:xfrm>
              <a:prstGeom prst="rect">
                <a:avLst/>
              </a:prstGeom>
            </p:spPr>
          </p:pic>
          <p:pic>
            <p:nvPicPr>
              <p:cNvPr id="65" name="図 64">
                <a:extLst>
                  <a:ext uri="{FF2B5EF4-FFF2-40B4-BE49-F238E27FC236}">
                    <a16:creationId xmlns:a16="http://schemas.microsoft.com/office/drawing/2014/main" id="{D3A7077B-4B6E-90A9-5D20-7A7A73E423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956973" y="2244157"/>
                <a:ext cx="3753923" cy="3753923"/>
              </a:xfrm>
              <a:prstGeom prst="rect">
                <a:avLst/>
              </a:prstGeom>
            </p:spPr>
          </p:pic>
          <p:pic>
            <p:nvPicPr>
              <p:cNvPr id="66" name="グラフィックス 65" descr="モニター 単色塗りつぶし">
                <a:extLst>
                  <a:ext uri="{FF2B5EF4-FFF2-40B4-BE49-F238E27FC236}">
                    <a16:creationId xmlns:a16="http://schemas.microsoft.com/office/drawing/2014/main" id="{46BFDCBD-7AE4-2D97-82A5-F59F7B730C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405141" y="2255656"/>
                <a:ext cx="1506545" cy="1506545"/>
              </a:xfrm>
              <a:prstGeom prst="rect">
                <a:avLst/>
              </a:prstGeom>
            </p:spPr>
          </p:pic>
          <p:sp>
            <p:nvSpPr>
              <p:cNvPr id="67" name="テキスト ボックス 66">
                <a:extLst>
                  <a:ext uri="{FF2B5EF4-FFF2-40B4-BE49-F238E27FC236}">
                    <a16:creationId xmlns:a16="http://schemas.microsoft.com/office/drawing/2014/main" id="{CD5C0E12-42A4-A327-2AF1-DBCEB4508F7D}"/>
                  </a:ext>
                </a:extLst>
              </p:cNvPr>
              <p:cNvSpPr txBox="1"/>
              <p:nvPr/>
            </p:nvSpPr>
            <p:spPr>
              <a:xfrm>
                <a:off x="1572901" y="2710305"/>
                <a:ext cx="1171029" cy="5324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感情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8" name="テキスト ボックス 67">
              <a:extLst>
                <a:ext uri="{FF2B5EF4-FFF2-40B4-BE49-F238E27FC236}">
                  <a16:creationId xmlns:a16="http://schemas.microsoft.com/office/drawing/2014/main" id="{E8811A8B-9944-C1BC-4CD2-A126C3C498E9}"/>
                </a:ext>
              </a:extLst>
            </p:cNvPr>
            <p:cNvSpPr txBox="1"/>
            <p:nvPr/>
          </p:nvSpPr>
          <p:spPr>
            <a:xfrm flipH="1">
              <a:off x="6871427" y="3201570"/>
              <a:ext cx="1090277" cy="2919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/>
                <a:t>被験者</a:t>
              </a:r>
            </a:p>
          </p:txBody>
        </p:sp>
        <p:pic>
          <p:nvPicPr>
            <p:cNvPr id="69" name="グラフィックス 68" descr="Web カメラ 枠線">
              <a:extLst>
                <a:ext uri="{FF2B5EF4-FFF2-40B4-BE49-F238E27FC236}">
                  <a16:creationId xmlns:a16="http://schemas.microsoft.com/office/drawing/2014/main" id="{6EC4A97F-4DA3-1F33-43E1-AC37E6BB6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246812" y="3431036"/>
              <a:ext cx="425127" cy="425127"/>
            </a:xfrm>
            <a:prstGeom prst="rect">
              <a:avLst/>
            </a:prstGeom>
          </p:spPr>
        </p:pic>
      </p:grp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5DF63572-C7B1-F90B-CA4C-05AD610BA650}"/>
              </a:ext>
            </a:extLst>
          </p:cNvPr>
          <p:cNvGrpSpPr/>
          <p:nvPr/>
        </p:nvGrpSpPr>
        <p:grpSpPr>
          <a:xfrm flipH="1">
            <a:off x="1895204" y="4529940"/>
            <a:ext cx="672514" cy="1673094"/>
            <a:chOff x="2592766" y="4541776"/>
            <a:chExt cx="692442" cy="1673094"/>
          </a:xfrm>
        </p:grpSpPr>
        <p:sp>
          <p:nvSpPr>
            <p:cNvPr id="46" name="屈折矢印 45">
              <a:extLst>
                <a:ext uri="{FF2B5EF4-FFF2-40B4-BE49-F238E27FC236}">
                  <a16:creationId xmlns:a16="http://schemas.microsoft.com/office/drawing/2014/main" id="{6B5B1A3A-AE7C-971B-9288-C88C9E73A422}"/>
                </a:ext>
              </a:extLst>
            </p:cNvPr>
            <p:cNvSpPr/>
            <p:nvPr/>
          </p:nvSpPr>
          <p:spPr>
            <a:xfrm rot="5400000" flipH="1" flipV="1">
              <a:off x="2550320" y="4584222"/>
              <a:ext cx="770055" cy="685163"/>
            </a:xfrm>
            <a:prstGeom prst="bentUpArrow">
              <a:avLst>
                <a:gd name="adj1" fmla="val 25886"/>
                <a:gd name="adj2" fmla="val 29310"/>
                <a:gd name="adj3" fmla="val 3101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L 字 48">
              <a:extLst>
                <a:ext uri="{FF2B5EF4-FFF2-40B4-BE49-F238E27FC236}">
                  <a16:creationId xmlns:a16="http://schemas.microsoft.com/office/drawing/2014/main" id="{87790B95-3466-F744-8FD6-FD213E0800C8}"/>
                </a:ext>
              </a:extLst>
            </p:cNvPr>
            <p:cNvSpPr/>
            <p:nvPr/>
          </p:nvSpPr>
          <p:spPr>
            <a:xfrm flipH="1">
              <a:off x="2600044" y="4656639"/>
              <a:ext cx="685164" cy="1558231"/>
            </a:xfrm>
            <a:prstGeom prst="corner">
              <a:avLst>
                <a:gd name="adj1" fmla="val 25874"/>
                <a:gd name="adj2" fmla="val 27909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23BEBBF-446A-ACBD-4569-F025F62A9326}"/>
              </a:ext>
            </a:extLst>
          </p:cNvPr>
          <p:cNvSpPr/>
          <p:nvPr/>
        </p:nvSpPr>
        <p:spPr>
          <a:xfrm>
            <a:off x="-248504" y="4001215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８種類の感情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</a:p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３セット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438D5D9-3525-4226-88BE-0EB8930BD7CF}"/>
              </a:ext>
            </a:extLst>
          </p:cNvPr>
          <p:cNvSpPr txBox="1"/>
          <p:nvPr/>
        </p:nvSpPr>
        <p:spPr>
          <a:xfrm>
            <a:off x="5145576" y="2498345"/>
            <a:ext cx="1314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u="sng"/>
              <a:t>イメージ図</a:t>
            </a:r>
            <a:endParaRPr kumimoji="1" lang="ja-JP" altLang="en-US" u="sng"/>
          </a:p>
        </p:txBody>
      </p:sp>
    </p:spTree>
    <p:extLst>
      <p:ext uri="{BB962C8B-B14F-4D97-AF65-F5344CB8AC3E}">
        <p14:creationId xmlns:p14="http://schemas.microsoft.com/office/powerpoint/2010/main" val="2288898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図 25">
            <a:extLst>
              <a:ext uri="{FF2B5EF4-FFF2-40B4-BE49-F238E27FC236}">
                <a16:creationId xmlns:a16="http://schemas.microsoft.com/office/drawing/2014/main" id="{CA747B25-5D5E-1105-32F6-4B23714CF7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2071" y="1584097"/>
            <a:ext cx="5219857" cy="5040000"/>
          </a:xfrm>
          <a:prstGeom prst="rect">
            <a:avLst/>
          </a:prstGeom>
        </p:spPr>
      </p:pic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47468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実験結果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(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被験者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2)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40EA5BA-7C89-3B59-BCD8-488810BC0672}"/>
              </a:ext>
            </a:extLst>
          </p:cNvPr>
          <p:cNvSpPr txBox="1"/>
          <p:nvPr/>
        </p:nvSpPr>
        <p:spPr>
          <a:xfrm>
            <a:off x="1339144" y="1214765"/>
            <a:ext cx="1245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平均スコア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FFC697B4-0AA0-E7B1-8D50-2A379F02E91C}"/>
              </a:ext>
            </a:extLst>
          </p:cNvPr>
          <p:cNvGrpSpPr/>
          <p:nvPr/>
        </p:nvGrpSpPr>
        <p:grpSpPr>
          <a:xfrm>
            <a:off x="3125829" y="2707523"/>
            <a:ext cx="3463816" cy="3345545"/>
            <a:chOff x="3125829" y="2707523"/>
            <a:chExt cx="3463816" cy="3345545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6234E3F0-8199-CB68-342D-F26E3D051F81}"/>
                </a:ext>
              </a:extLst>
            </p:cNvPr>
            <p:cNvGrpSpPr/>
            <p:nvPr/>
          </p:nvGrpSpPr>
          <p:grpSpPr>
            <a:xfrm>
              <a:off x="3125829" y="2707523"/>
              <a:ext cx="2890470" cy="2791704"/>
              <a:chOff x="3125829" y="2707523"/>
              <a:chExt cx="2890470" cy="2791704"/>
            </a:xfrm>
          </p:grpSpPr>
          <p:sp>
            <p:nvSpPr>
              <p:cNvPr id="3" name="正方形/長方形 2">
                <a:extLst>
                  <a:ext uri="{FF2B5EF4-FFF2-40B4-BE49-F238E27FC236}">
                    <a16:creationId xmlns:a16="http://schemas.microsoft.com/office/drawing/2014/main" id="{2AB1187D-C728-4533-095F-11763DBF802E}"/>
                  </a:ext>
                </a:extLst>
              </p:cNvPr>
              <p:cNvSpPr/>
              <p:nvPr/>
            </p:nvSpPr>
            <p:spPr>
              <a:xfrm>
                <a:off x="4283901" y="3827177"/>
                <a:ext cx="577466" cy="553841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21B8177F-F348-A625-8FDA-BA030702631F}"/>
                  </a:ext>
                </a:extLst>
              </p:cNvPr>
              <p:cNvSpPr/>
              <p:nvPr/>
            </p:nvSpPr>
            <p:spPr>
              <a:xfrm>
                <a:off x="4861367" y="4381018"/>
                <a:ext cx="577466" cy="553841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C4E3FD7-905B-8838-E6D5-0D6EE9244C30}"/>
                  </a:ext>
                </a:extLst>
              </p:cNvPr>
              <p:cNvSpPr/>
              <p:nvPr/>
            </p:nvSpPr>
            <p:spPr>
              <a:xfrm>
                <a:off x="5438833" y="4945386"/>
                <a:ext cx="577466" cy="553841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F54E787B-8072-3CDD-5204-FA825293DF64}"/>
                  </a:ext>
                </a:extLst>
              </p:cNvPr>
              <p:cNvSpPr/>
              <p:nvPr/>
            </p:nvSpPr>
            <p:spPr>
              <a:xfrm>
                <a:off x="3125829" y="2707523"/>
                <a:ext cx="577466" cy="553841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52D5901D-9D0C-D60E-1EE6-33989E8459D0}"/>
                </a:ext>
              </a:extLst>
            </p:cNvPr>
            <p:cNvSpPr/>
            <p:nvPr/>
          </p:nvSpPr>
          <p:spPr>
            <a:xfrm>
              <a:off x="3702096" y="3261363"/>
              <a:ext cx="577466" cy="55384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B5D3C242-A373-1FC0-45D8-64F2417BCCA0}"/>
                </a:ext>
              </a:extLst>
            </p:cNvPr>
            <p:cNvSpPr/>
            <p:nvPr/>
          </p:nvSpPr>
          <p:spPr>
            <a:xfrm>
              <a:off x="6012179" y="5499227"/>
              <a:ext cx="577466" cy="55384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39B9D19-618C-1E1C-0DAC-4E2C40278584}"/>
              </a:ext>
            </a:extLst>
          </p:cNvPr>
          <p:cNvSpPr txBox="1"/>
          <p:nvPr/>
        </p:nvSpPr>
        <p:spPr>
          <a:xfrm>
            <a:off x="799179" y="201945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919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2B8C2DA-7920-151D-2488-BCE2EAE8091D}"/>
              </a:ext>
            </a:extLst>
          </p:cNvPr>
          <p:cNvSpPr txBox="1"/>
          <p:nvPr/>
        </p:nvSpPr>
        <p:spPr>
          <a:xfrm>
            <a:off x="8897172" y="4968580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64313D6-0C24-B043-FF40-680ED2CAB3EF}"/>
              </a:ext>
            </a:extLst>
          </p:cNvPr>
          <p:cNvSpPr txBox="1"/>
          <p:nvPr/>
        </p:nvSpPr>
        <p:spPr>
          <a:xfrm>
            <a:off x="3641372" y="61025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8FB6BC79-0360-9EC6-F910-E2993129A646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2A647B1D-381F-FEFE-0302-416F73192C96}"/>
              </a:ext>
            </a:extLst>
          </p:cNvPr>
          <p:cNvSpPr txBox="1"/>
          <p:nvPr/>
        </p:nvSpPr>
        <p:spPr>
          <a:xfrm>
            <a:off x="799179" y="201945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B9D5F5DA-41A6-177A-E1D6-D32ADA6C6E82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52BCB9CD-009B-CFFE-C410-C48A82C8C347}"/>
              </a:ext>
            </a:extLst>
          </p:cNvPr>
          <p:cNvSpPr txBox="1"/>
          <p:nvPr/>
        </p:nvSpPr>
        <p:spPr>
          <a:xfrm>
            <a:off x="1240325" y="185456"/>
            <a:ext cx="52213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実験概要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 - 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第</a:t>
            </a:r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段階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-</a:t>
            </a:r>
            <a:endParaRPr kumimoji="1" lang="ja-JP" altLang="en-US" sz="36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22C6C13-336B-1ABC-FF4F-D71F183912F6}"/>
              </a:ext>
            </a:extLst>
          </p:cNvPr>
          <p:cNvSpPr/>
          <p:nvPr/>
        </p:nvSpPr>
        <p:spPr>
          <a:xfrm>
            <a:off x="523665" y="2226341"/>
            <a:ext cx="1090277" cy="507439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方法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2A404F05-C9BA-8332-25D0-3EAF6526427B}"/>
              </a:ext>
            </a:extLst>
          </p:cNvPr>
          <p:cNvSpPr/>
          <p:nvPr/>
        </p:nvSpPr>
        <p:spPr>
          <a:xfrm>
            <a:off x="523665" y="1078299"/>
            <a:ext cx="1090277" cy="507439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/>
              <a:t>目的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6B3FE80-D626-C5D2-1F30-A3A44911A0B2}"/>
              </a:ext>
            </a:extLst>
          </p:cNvPr>
          <p:cNvGrpSpPr>
            <a:grpSpLocks noChangeAspect="1"/>
          </p:cNvGrpSpPr>
          <p:nvPr/>
        </p:nvGrpSpPr>
        <p:grpSpPr>
          <a:xfrm>
            <a:off x="4738265" y="3259557"/>
            <a:ext cx="4121387" cy="4601040"/>
            <a:chOff x="6243911" y="3201570"/>
            <a:chExt cx="3258272" cy="3637475"/>
          </a:xfrm>
        </p:grpSpPr>
        <p:grpSp>
          <p:nvGrpSpPr>
            <p:cNvPr id="63" name="グループ化 62">
              <a:extLst>
                <a:ext uri="{FF2B5EF4-FFF2-40B4-BE49-F238E27FC236}">
                  <a16:creationId xmlns:a16="http://schemas.microsoft.com/office/drawing/2014/main" id="{4132E828-0072-3D85-4B45-8EE41EB84B37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6243911" y="3289729"/>
              <a:ext cx="3258272" cy="3549316"/>
              <a:chOff x="956974" y="1904427"/>
              <a:chExt cx="3753923" cy="4093653"/>
            </a:xfrm>
          </p:grpSpPr>
          <p:pic>
            <p:nvPicPr>
              <p:cNvPr id="64" name="グラフィックス 63" descr="ユーザー 単色塗りつぶし">
                <a:extLst>
                  <a:ext uri="{FF2B5EF4-FFF2-40B4-BE49-F238E27FC236}">
                    <a16:creationId xmlns:a16="http://schemas.microsoft.com/office/drawing/2014/main" id="{223D28BC-4C54-6665-E8E4-E242209334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/>
            </p:blipFill>
            <p:spPr>
              <a:xfrm>
                <a:off x="2555890" y="1904427"/>
                <a:ext cx="1607927" cy="1607927"/>
              </a:xfrm>
              <a:prstGeom prst="rect">
                <a:avLst/>
              </a:prstGeom>
            </p:spPr>
          </p:pic>
          <p:pic>
            <p:nvPicPr>
              <p:cNvPr id="65" name="図 64">
                <a:extLst>
                  <a:ext uri="{FF2B5EF4-FFF2-40B4-BE49-F238E27FC236}">
                    <a16:creationId xmlns:a16="http://schemas.microsoft.com/office/drawing/2014/main" id="{D3A7077B-4B6E-90A9-5D20-7A7A73E423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956974" y="2244157"/>
                <a:ext cx="3753923" cy="3753923"/>
              </a:xfrm>
              <a:prstGeom prst="rect">
                <a:avLst/>
              </a:prstGeom>
            </p:spPr>
          </p:pic>
          <p:pic>
            <p:nvPicPr>
              <p:cNvPr id="66" name="グラフィックス 65" descr="モニター 単色塗りつぶし">
                <a:extLst>
                  <a:ext uri="{FF2B5EF4-FFF2-40B4-BE49-F238E27FC236}">
                    <a16:creationId xmlns:a16="http://schemas.microsoft.com/office/drawing/2014/main" id="{46BFDCBD-7AE4-2D97-82A5-F59F7B730C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405141" y="2255656"/>
                <a:ext cx="1506545" cy="1506545"/>
              </a:xfrm>
              <a:prstGeom prst="rect">
                <a:avLst/>
              </a:prstGeom>
            </p:spPr>
          </p:pic>
        </p:grpSp>
        <p:sp>
          <p:nvSpPr>
            <p:cNvPr id="68" name="テキスト ボックス 67">
              <a:extLst>
                <a:ext uri="{FF2B5EF4-FFF2-40B4-BE49-F238E27FC236}">
                  <a16:creationId xmlns:a16="http://schemas.microsoft.com/office/drawing/2014/main" id="{E8811A8B-9944-C1BC-4CD2-A126C3C498E9}"/>
                </a:ext>
              </a:extLst>
            </p:cNvPr>
            <p:cNvSpPr txBox="1"/>
            <p:nvPr/>
          </p:nvSpPr>
          <p:spPr>
            <a:xfrm flipH="1">
              <a:off x="6871427" y="3201570"/>
              <a:ext cx="1090277" cy="2919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/>
                <a:t>被験者</a:t>
              </a:r>
            </a:p>
          </p:txBody>
        </p:sp>
        <p:pic>
          <p:nvPicPr>
            <p:cNvPr id="69" name="グラフィックス 68" descr="Web カメラ 枠線">
              <a:extLst>
                <a:ext uri="{FF2B5EF4-FFF2-40B4-BE49-F238E27FC236}">
                  <a16:creationId xmlns:a16="http://schemas.microsoft.com/office/drawing/2014/main" id="{6EC4A97F-4DA3-1F33-43E1-AC37E6BB6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246812" y="3431036"/>
              <a:ext cx="425127" cy="425127"/>
            </a:xfrm>
            <a:prstGeom prst="rect">
              <a:avLst/>
            </a:prstGeom>
          </p:spPr>
        </p:pic>
      </p:grp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5DF63572-C7B1-F90B-CA4C-05AD610BA650}"/>
              </a:ext>
            </a:extLst>
          </p:cNvPr>
          <p:cNvGrpSpPr/>
          <p:nvPr/>
        </p:nvGrpSpPr>
        <p:grpSpPr>
          <a:xfrm flipH="1">
            <a:off x="1868638" y="3743652"/>
            <a:ext cx="665446" cy="2568075"/>
            <a:chOff x="2600044" y="3646795"/>
            <a:chExt cx="685165" cy="2568075"/>
          </a:xfrm>
        </p:grpSpPr>
        <p:sp>
          <p:nvSpPr>
            <p:cNvPr id="46" name="屈折矢印 45">
              <a:extLst>
                <a:ext uri="{FF2B5EF4-FFF2-40B4-BE49-F238E27FC236}">
                  <a16:creationId xmlns:a16="http://schemas.microsoft.com/office/drawing/2014/main" id="{6B5B1A3A-AE7C-971B-9288-C88C9E73A422}"/>
                </a:ext>
              </a:extLst>
            </p:cNvPr>
            <p:cNvSpPr/>
            <p:nvPr/>
          </p:nvSpPr>
          <p:spPr>
            <a:xfrm rot="5400000" flipH="1" flipV="1">
              <a:off x="2557600" y="3689241"/>
              <a:ext cx="770055" cy="685163"/>
            </a:xfrm>
            <a:prstGeom prst="bentUpArrow">
              <a:avLst>
                <a:gd name="adj1" fmla="val 25886"/>
                <a:gd name="adj2" fmla="val 29310"/>
                <a:gd name="adj3" fmla="val 3101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L 字 48">
              <a:extLst>
                <a:ext uri="{FF2B5EF4-FFF2-40B4-BE49-F238E27FC236}">
                  <a16:creationId xmlns:a16="http://schemas.microsoft.com/office/drawing/2014/main" id="{87790B95-3466-F744-8FD6-FD213E0800C8}"/>
                </a:ext>
              </a:extLst>
            </p:cNvPr>
            <p:cNvSpPr/>
            <p:nvPr/>
          </p:nvSpPr>
          <p:spPr>
            <a:xfrm flipH="1">
              <a:off x="2600044" y="3787713"/>
              <a:ext cx="685164" cy="2427157"/>
            </a:xfrm>
            <a:prstGeom prst="corner">
              <a:avLst>
                <a:gd name="adj1" fmla="val 25874"/>
                <a:gd name="adj2" fmla="val 27909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23BEBBF-446A-ACBD-4569-F025F62A9326}"/>
              </a:ext>
            </a:extLst>
          </p:cNvPr>
          <p:cNvSpPr/>
          <p:nvPr/>
        </p:nvSpPr>
        <p:spPr>
          <a:xfrm>
            <a:off x="-216742" y="3452600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８種類の感情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</a:p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３セット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438D5D9-3525-4226-88BE-0EB8930BD7CF}"/>
              </a:ext>
            </a:extLst>
          </p:cNvPr>
          <p:cNvSpPr txBox="1"/>
          <p:nvPr/>
        </p:nvSpPr>
        <p:spPr>
          <a:xfrm>
            <a:off x="5145576" y="2498345"/>
            <a:ext cx="1314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u="sng"/>
              <a:t>イメージ図</a:t>
            </a:r>
            <a:endParaRPr kumimoji="1" lang="ja-JP" altLang="en-US" u="sng"/>
          </a:p>
        </p:txBody>
      </p:sp>
      <p:pic>
        <p:nvPicPr>
          <p:cNvPr id="31" name="図 30">
            <a:extLst>
              <a:ext uri="{FF2B5EF4-FFF2-40B4-BE49-F238E27FC236}">
                <a16:creationId xmlns:a16="http://schemas.microsoft.com/office/drawing/2014/main" id="{0290C337-ADA5-6DFD-0E06-333734A372BD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36543" y="4147481"/>
            <a:ext cx="808123" cy="670337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17D30FD-75A3-DF55-B172-364D70F22A98}"/>
              </a:ext>
            </a:extLst>
          </p:cNvPr>
          <p:cNvSpPr txBox="1"/>
          <p:nvPr/>
        </p:nvSpPr>
        <p:spPr>
          <a:xfrm>
            <a:off x="7107977" y="2182000"/>
            <a:ext cx="1755150" cy="1261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見本画像</a:t>
            </a:r>
            <a:endParaRPr kumimoji="1" lang="en-US" altLang="ja-JP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  <a:p>
            <a:pPr algn="ctr"/>
            <a:r>
              <a:rPr kumimoji="1" lang="ja-JP" alt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練習</a:t>
            </a: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5CDB7220-DABB-87CF-1725-5C329E68D802}"/>
              </a:ext>
            </a:extLst>
          </p:cNvPr>
          <p:cNvGrpSpPr/>
          <p:nvPr/>
        </p:nvGrpSpPr>
        <p:grpSpPr>
          <a:xfrm>
            <a:off x="2627843" y="2467831"/>
            <a:ext cx="2151276" cy="4097951"/>
            <a:chOff x="2627843" y="2467831"/>
            <a:chExt cx="2151276" cy="4097951"/>
          </a:xfrm>
        </p:grpSpPr>
        <p:sp>
          <p:nvSpPr>
            <p:cNvPr id="71" name="平行四辺形 70">
              <a:extLst>
                <a:ext uri="{FF2B5EF4-FFF2-40B4-BE49-F238E27FC236}">
                  <a16:creationId xmlns:a16="http://schemas.microsoft.com/office/drawing/2014/main" id="{04A27A8C-E491-1CC1-4EAD-D7D4E66091D7}"/>
                </a:ext>
              </a:extLst>
            </p:cNvPr>
            <p:cNvSpPr/>
            <p:nvPr/>
          </p:nvSpPr>
          <p:spPr>
            <a:xfrm>
              <a:off x="2627843" y="2467831"/>
              <a:ext cx="2151276" cy="584775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1"/>
                  </a:solidFill>
                </a:rPr>
                <a:t>事前調査</a:t>
              </a:r>
            </a:p>
          </p:txBody>
        </p:sp>
        <p:sp>
          <p:nvSpPr>
            <p:cNvPr id="72" name="下矢印 71">
              <a:extLst>
                <a:ext uri="{FF2B5EF4-FFF2-40B4-BE49-F238E27FC236}">
                  <a16:creationId xmlns:a16="http://schemas.microsoft.com/office/drawing/2014/main" id="{0A7ADE35-E584-1D95-F88B-3B7B91ED5688}"/>
                </a:ext>
              </a:extLst>
            </p:cNvPr>
            <p:cNvSpPr/>
            <p:nvPr/>
          </p:nvSpPr>
          <p:spPr>
            <a:xfrm>
              <a:off x="3436286" y="3110762"/>
              <a:ext cx="534390" cy="469971"/>
            </a:xfrm>
            <a:prstGeom prst="down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3" name="平行四辺形 72">
              <a:extLst>
                <a:ext uri="{FF2B5EF4-FFF2-40B4-BE49-F238E27FC236}">
                  <a16:creationId xmlns:a16="http://schemas.microsoft.com/office/drawing/2014/main" id="{DA599620-C62F-ED87-6D32-9CD3D08A303C}"/>
                </a:ext>
              </a:extLst>
            </p:cNvPr>
            <p:cNvSpPr/>
            <p:nvPr/>
          </p:nvSpPr>
          <p:spPr>
            <a:xfrm>
              <a:off x="2627843" y="4809947"/>
              <a:ext cx="2151276" cy="584775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感情表現</a:t>
              </a:r>
              <a:endParaRPr kumimoji="1"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" name="下矢印 73">
              <a:extLst>
                <a:ext uri="{FF2B5EF4-FFF2-40B4-BE49-F238E27FC236}">
                  <a16:creationId xmlns:a16="http://schemas.microsoft.com/office/drawing/2014/main" id="{0DD56C54-C72E-3958-D05A-CF03D121AA41}"/>
                </a:ext>
              </a:extLst>
            </p:cNvPr>
            <p:cNvSpPr/>
            <p:nvPr/>
          </p:nvSpPr>
          <p:spPr>
            <a:xfrm>
              <a:off x="3436286" y="5452878"/>
              <a:ext cx="534390" cy="469971"/>
            </a:xfrm>
            <a:prstGeom prst="down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5" name="平行四辺形 74">
              <a:extLst>
                <a:ext uri="{FF2B5EF4-FFF2-40B4-BE49-F238E27FC236}">
                  <a16:creationId xmlns:a16="http://schemas.microsoft.com/office/drawing/2014/main" id="{80C5F893-7C75-3E8F-9B3E-712DFE48C0C1}"/>
                </a:ext>
              </a:extLst>
            </p:cNvPr>
            <p:cNvSpPr/>
            <p:nvPr/>
          </p:nvSpPr>
          <p:spPr>
            <a:xfrm>
              <a:off x="2627843" y="5981007"/>
              <a:ext cx="2151276" cy="584775"/>
            </a:xfrm>
            <a:prstGeom prst="parallelogram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1"/>
                  </a:solidFill>
                </a:rPr>
                <a:t>事後調査</a:t>
              </a:r>
            </a:p>
          </p:txBody>
        </p:sp>
        <p:sp>
          <p:nvSpPr>
            <p:cNvPr id="36" name="平行四辺形 35">
              <a:extLst>
                <a:ext uri="{FF2B5EF4-FFF2-40B4-BE49-F238E27FC236}">
                  <a16:creationId xmlns:a16="http://schemas.microsoft.com/office/drawing/2014/main" id="{A98910A4-20D7-80FE-C217-FD5F0ED6F9B9}"/>
                </a:ext>
              </a:extLst>
            </p:cNvPr>
            <p:cNvSpPr/>
            <p:nvPr/>
          </p:nvSpPr>
          <p:spPr>
            <a:xfrm>
              <a:off x="2627843" y="3638889"/>
              <a:ext cx="2151276" cy="584775"/>
            </a:xfrm>
            <a:prstGeom prst="parallelogram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rgbClr val="FF0000"/>
                  </a:solidFill>
                </a:rPr>
                <a:t>練習</a:t>
              </a:r>
            </a:p>
          </p:txBody>
        </p:sp>
        <p:sp>
          <p:nvSpPr>
            <p:cNvPr id="37" name="下矢印 36">
              <a:extLst>
                <a:ext uri="{FF2B5EF4-FFF2-40B4-BE49-F238E27FC236}">
                  <a16:creationId xmlns:a16="http://schemas.microsoft.com/office/drawing/2014/main" id="{6BEC2172-1C28-78A0-EE95-0704BC05394F}"/>
                </a:ext>
              </a:extLst>
            </p:cNvPr>
            <p:cNvSpPr/>
            <p:nvPr/>
          </p:nvSpPr>
          <p:spPr>
            <a:xfrm>
              <a:off x="3436286" y="4281820"/>
              <a:ext cx="534390" cy="469971"/>
            </a:xfrm>
            <a:prstGeom prst="down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FDC7F0F-2E17-4CE7-D904-209F6C2CEF6D}"/>
              </a:ext>
            </a:extLst>
          </p:cNvPr>
          <p:cNvSpPr txBox="1"/>
          <p:nvPr/>
        </p:nvSpPr>
        <p:spPr>
          <a:xfrm>
            <a:off x="238922" y="1639971"/>
            <a:ext cx="86661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「表情を高精度で</a:t>
            </a:r>
            <a:r>
              <a:rPr kumimoji="1" lang="en-US" altLang="ja-JP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kumimoji="1" lang="ja-JP" altLang="en-US" sz="2800"/>
              <a:t>に理解させること」が</a:t>
            </a:r>
            <a:r>
              <a:rPr kumimoji="1" lang="ja-JP" altLang="en-US" sz="2800" u="sng"/>
              <a:t>可能</a:t>
            </a:r>
            <a:r>
              <a:rPr kumimoji="1" lang="ja-JP" altLang="en-US" sz="2800"/>
              <a:t>か再検証．</a:t>
            </a:r>
          </a:p>
        </p:txBody>
      </p:sp>
    </p:spTree>
    <p:extLst>
      <p:ext uri="{BB962C8B-B14F-4D97-AF65-F5344CB8AC3E}">
        <p14:creationId xmlns:p14="http://schemas.microsoft.com/office/powerpoint/2010/main" val="2819512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4F7D78CB-CD57-36EF-951C-00E6B4DB6E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2071" y="1584097"/>
            <a:ext cx="5219857" cy="5040000"/>
          </a:xfrm>
          <a:prstGeom prst="rect">
            <a:avLst/>
          </a:prstGeom>
        </p:spPr>
      </p:pic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47468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実験結果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(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被験者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2)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771328A0-BB7A-4A9D-77E7-E1399E56A82C}"/>
              </a:ext>
            </a:extLst>
          </p:cNvPr>
          <p:cNvGrpSpPr>
            <a:grpSpLocks noChangeAspect="1"/>
          </p:cNvGrpSpPr>
          <p:nvPr/>
        </p:nvGrpSpPr>
        <p:grpSpPr>
          <a:xfrm>
            <a:off x="4274624" y="3824666"/>
            <a:ext cx="1145905" cy="1099026"/>
            <a:chOff x="4283901" y="3827177"/>
            <a:chExt cx="1154932" cy="1107682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0184316D-F16F-EE9B-6ADF-4BBB3455E246}"/>
                </a:ext>
              </a:extLst>
            </p:cNvPr>
            <p:cNvSpPr/>
            <p:nvPr/>
          </p:nvSpPr>
          <p:spPr>
            <a:xfrm>
              <a:off x="4283901" y="3827177"/>
              <a:ext cx="577466" cy="55384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DEA503AE-6FD7-D0D7-819E-C763A25F71AD}"/>
                </a:ext>
              </a:extLst>
            </p:cNvPr>
            <p:cNvSpPr/>
            <p:nvPr/>
          </p:nvSpPr>
          <p:spPr>
            <a:xfrm>
              <a:off x="4861367" y="4381018"/>
              <a:ext cx="577466" cy="55384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76A8C0B-E4A6-54C8-CFDA-CF758DDFD03E}"/>
              </a:ext>
            </a:extLst>
          </p:cNvPr>
          <p:cNvSpPr>
            <a:spLocks noChangeAspect="1"/>
          </p:cNvSpPr>
          <p:nvPr/>
        </p:nvSpPr>
        <p:spPr>
          <a:xfrm>
            <a:off x="6005454" y="5494255"/>
            <a:ext cx="590743" cy="5665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71D581D-542E-C8B1-ADD7-A4C480F74ED1}"/>
              </a:ext>
            </a:extLst>
          </p:cNvPr>
          <p:cNvSpPr txBox="1"/>
          <p:nvPr/>
        </p:nvSpPr>
        <p:spPr>
          <a:xfrm>
            <a:off x="1339144" y="1214765"/>
            <a:ext cx="1245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平均スコア</a:t>
            </a:r>
          </a:p>
        </p:txBody>
      </p:sp>
    </p:spTree>
    <p:extLst>
      <p:ext uri="{BB962C8B-B14F-4D97-AF65-F5344CB8AC3E}">
        <p14:creationId xmlns:p14="http://schemas.microsoft.com/office/powerpoint/2010/main" val="426516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2B8C2DA-7920-151D-2488-BCE2EAE8091D}"/>
              </a:ext>
            </a:extLst>
          </p:cNvPr>
          <p:cNvSpPr txBox="1"/>
          <p:nvPr/>
        </p:nvSpPr>
        <p:spPr>
          <a:xfrm>
            <a:off x="8897172" y="4968580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64313D6-0C24-B043-FF40-680ED2CAB3EF}"/>
              </a:ext>
            </a:extLst>
          </p:cNvPr>
          <p:cNvSpPr txBox="1"/>
          <p:nvPr/>
        </p:nvSpPr>
        <p:spPr>
          <a:xfrm>
            <a:off x="3641372" y="61025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8FB6BC79-0360-9EC6-F910-E2993129A646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2A647B1D-381F-FEFE-0302-416F73192C96}"/>
              </a:ext>
            </a:extLst>
          </p:cNvPr>
          <p:cNvSpPr txBox="1"/>
          <p:nvPr/>
        </p:nvSpPr>
        <p:spPr>
          <a:xfrm>
            <a:off x="799179" y="201945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B9D5F5DA-41A6-177A-E1D6-D32ADA6C6E82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52BCB9CD-009B-CFFE-C410-C48A82C8C347}"/>
              </a:ext>
            </a:extLst>
          </p:cNvPr>
          <p:cNvSpPr txBox="1"/>
          <p:nvPr/>
        </p:nvSpPr>
        <p:spPr>
          <a:xfrm>
            <a:off x="1381001" y="185456"/>
            <a:ext cx="52213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実験概要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 - 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第</a:t>
            </a:r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段階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-</a:t>
            </a:r>
            <a:endParaRPr kumimoji="1" lang="ja-JP" altLang="en-US" sz="36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22C6C13-336B-1ABC-FF4F-D71F183912F6}"/>
              </a:ext>
            </a:extLst>
          </p:cNvPr>
          <p:cNvSpPr/>
          <p:nvPr/>
        </p:nvSpPr>
        <p:spPr>
          <a:xfrm>
            <a:off x="523665" y="2226341"/>
            <a:ext cx="1090277" cy="507439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方法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2A404F05-C9BA-8332-25D0-3EAF6526427B}"/>
              </a:ext>
            </a:extLst>
          </p:cNvPr>
          <p:cNvSpPr/>
          <p:nvPr/>
        </p:nvSpPr>
        <p:spPr>
          <a:xfrm>
            <a:off x="523665" y="1078299"/>
            <a:ext cx="1090277" cy="507439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/>
              <a:t>目的</a:t>
            </a:r>
            <a:endParaRPr kumimoji="1"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6B3FE80-D626-C5D2-1F30-A3A44911A0B2}"/>
              </a:ext>
            </a:extLst>
          </p:cNvPr>
          <p:cNvGrpSpPr>
            <a:grpSpLocks noChangeAspect="1"/>
          </p:cNvGrpSpPr>
          <p:nvPr/>
        </p:nvGrpSpPr>
        <p:grpSpPr>
          <a:xfrm>
            <a:off x="4738265" y="3259557"/>
            <a:ext cx="4121387" cy="4601040"/>
            <a:chOff x="6243911" y="3201570"/>
            <a:chExt cx="3258272" cy="3637475"/>
          </a:xfrm>
        </p:grpSpPr>
        <p:grpSp>
          <p:nvGrpSpPr>
            <p:cNvPr id="63" name="グループ化 62">
              <a:extLst>
                <a:ext uri="{FF2B5EF4-FFF2-40B4-BE49-F238E27FC236}">
                  <a16:creationId xmlns:a16="http://schemas.microsoft.com/office/drawing/2014/main" id="{4132E828-0072-3D85-4B45-8EE41EB84B37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6243911" y="3289729"/>
              <a:ext cx="3258272" cy="3549316"/>
              <a:chOff x="956974" y="1904427"/>
              <a:chExt cx="3753923" cy="4093653"/>
            </a:xfrm>
          </p:grpSpPr>
          <p:pic>
            <p:nvPicPr>
              <p:cNvPr id="64" name="グラフィックス 63" descr="ユーザー 単色塗りつぶし">
                <a:extLst>
                  <a:ext uri="{FF2B5EF4-FFF2-40B4-BE49-F238E27FC236}">
                    <a16:creationId xmlns:a16="http://schemas.microsoft.com/office/drawing/2014/main" id="{223D28BC-4C54-6665-E8E4-E242209334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/>
            </p:blipFill>
            <p:spPr>
              <a:xfrm>
                <a:off x="2555890" y="1904427"/>
                <a:ext cx="1607927" cy="1607927"/>
              </a:xfrm>
              <a:prstGeom prst="rect">
                <a:avLst/>
              </a:prstGeom>
            </p:spPr>
          </p:pic>
          <p:pic>
            <p:nvPicPr>
              <p:cNvPr id="65" name="図 64">
                <a:extLst>
                  <a:ext uri="{FF2B5EF4-FFF2-40B4-BE49-F238E27FC236}">
                    <a16:creationId xmlns:a16="http://schemas.microsoft.com/office/drawing/2014/main" id="{D3A7077B-4B6E-90A9-5D20-7A7A73E423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956974" y="2244157"/>
                <a:ext cx="3753923" cy="3753923"/>
              </a:xfrm>
              <a:prstGeom prst="rect">
                <a:avLst/>
              </a:prstGeom>
            </p:spPr>
          </p:pic>
          <p:pic>
            <p:nvPicPr>
              <p:cNvPr id="66" name="グラフィックス 65" descr="モニター 単色塗りつぶし">
                <a:extLst>
                  <a:ext uri="{FF2B5EF4-FFF2-40B4-BE49-F238E27FC236}">
                    <a16:creationId xmlns:a16="http://schemas.microsoft.com/office/drawing/2014/main" id="{46BFDCBD-7AE4-2D97-82A5-F59F7B730C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405141" y="2255656"/>
                <a:ext cx="1506545" cy="1506545"/>
              </a:xfrm>
              <a:prstGeom prst="rect">
                <a:avLst/>
              </a:prstGeom>
            </p:spPr>
          </p:pic>
        </p:grpSp>
        <p:sp>
          <p:nvSpPr>
            <p:cNvPr id="68" name="テキスト ボックス 67">
              <a:extLst>
                <a:ext uri="{FF2B5EF4-FFF2-40B4-BE49-F238E27FC236}">
                  <a16:creationId xmlns:a16="http://schemas.microsoft.com/office/drawing/2014/main" id="{E8811A8B-9944-C1BC-4CD2-A126C3C498E9}"/>
                </a:ext>
              </a:extLst>
            </p:cNvPr>
            <p:cNvSpPr txBox="1"/>
            <p:nvPr/>
          </p:nvSpPr>
          <p:spPr>
            <a:xfrm flipH="1">
              <a:off x="6871427" y="3201570"/>
              <a:ext cx="1090277" cy="2919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/>
                <a:t>被験者</a:t>
              </a:r>
            </a:p>
          </p:txBody>
        </p:sp>
        <p:pic>
          <p:nvPicPr>
            <p:cNvPr id="69" name="グラフィックス 68" descr="Web カメラ 枠線">
              <a:extLst>
                <a:ext uri="{FF2B5EF4-FFF2-40B4-BE49-F238E27FC236}">
                  <a16:creationId xmlns:a16="http://schemas.microsoft.com/office/drawing/2014/main" id="{6EC4A97F-4DA3-1F33-43E1-AC37E6BB6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246812" y="3431036"/>
              <a:ext cx="425127" cy="425127"/>
            </a:xfrm>
            <a:prstGeom prst="rect">
              <a:avLst/>
            </a:prstGeom>
          </p:spPr>
        </p:pic>
      </p:grp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5DF63572-C7B1-F90B-CA4C-05AD610BA650}"/>
              </a:ext>
            </a:extLst>
          </p:cNvPr>
          <p:cNvGrpSpPr/>
          <p:nvPr/>
        </p:nvGrpSpPr>
        <p:grpSpPr>
          <a:xfrm flipH="1">
            <a:off x="1758028" y="3967352"/>
            <a:ext cx="665446" cy="2705191"/>
            <a:chOff x="2600044" y="3646795"/>
            <a:chExt cx="685165" cy="3303759"/>
          </a:xfrm>
          <a:solidFill>
            <a:srgbClr val="FF0000"/>
          </a:solidFill>
        </p:grpSpPr>
        <p:sp>
          <p:nvSpPr>
            <p:cNvPr id="46" name="屈折矢印 45">
              <a:extLst>
                <a:ext uri="{FF2B5EF4-FFF2-40B4-BE49-F238E27FC236}">
                  <a16:creationId xmlns:a16="http://schemas.microsoft.com/office/drawing/2014/main" id="{6B5B1A3A-AE7C-971B-9288-C88C9E73A422}"/>
                </a:ext>
              </a:extLst>
            </p:cNvPr>
            <p:cNvSpPr/>
            <p:nvPr/>
          </p:nvSpPr>
          <p:spPr>
            <a:xfrm rot="5400000" flipH="1" flipV="1">
              <a:off x="2557600" y="3689241"/>
              <a:ext cx="770055" cy="685163"/>
            </a:xfrm>
            <a:prstGeom prst="bentUpArrow">
              <a:avLst>
                <a:gd name="adj1" fmla="val 25886"/>
                <a:gd name="adj2" fmla="val 29310"/>
                <a:gd name="adj3" fmla="val 3101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L 字 48">
              <a:extLst>
                <a:ext uri="{FF2B5EF4-FFF2-40B4-BE49-F238E27FC236}">
                  <a16:creationId xmlns:a16="http://schemas.microsoft.com/office/drawing/2014/main" id="{87790B95-3466-F744-8FD6-FD213E0800C8}"/>
                </a:ext>
              </a:extLst>
            </p:cNvPr>
            <p:cNvSpPr/>
            <p:nvPr/>
          </p:nvSpPr>
          <p:spPr>
            <a:xfrm flipH="1">
              <a:off x="2600044" y="3827818"/>
              <a:ext cx="685164" cy="3122736"/>
            </a:xfrm>
            <a:prstGeom prst="corner">
              <a:avLst>
                <a:gd name="adj1" fmla="val 25874"/>
                <a:gd name="adj2" fmla="val 2790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23BEBBF-446A-ACBD-4569-F025F62A9326}"/>
              </a:ext>
            </a:extLst>
          </p:cNvPr>
          <p:cNvSpPr/>
          <p:nvPr/>
        </p:nvSpPr>
        <p:spPr>
          <a:xfrm>
            <a:off x="-410228" y="3640396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８種類の感情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×</a:t>
            </a:r>
          </a:p>
          <a:p>
            <a:pPr algn="ctr"/>
            <a:r>
              <a:rPr kumimoji="1" lang="ja-JP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３セット</a:t>
            </a:r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438D5D9-3525-4226-88BE-0EB8930BD7CF}"/>
              </a:ext>
            </a:extLst>
          </p:cNvPr>
          <p:cNvSpPr txBox="1"/>
          <p:nvPr/>
        </p:nvSpPr>
        <p:spPr>
          <a:xfrm>
            <a:off x="5145576" y="2498345"/>
            <a:ext cx="1314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u="sng"/>
              <a:t>イメージ図</a:t>
            </a:r>
            <a:endParaRPr kumimoji="1" lang="ja-JP" altLang="en-US" u="sng"/>
          </a:p>
        </p:txBody>
      </p:sp>
      <p:pic>
        <p:nvPicPr>
          <p:cNvPr id="31" name="図 30">
            <a:extLst>
              <a:ext uri="{FF2B5EF4-FFF2-40B4-BE49-F238E27FC236}">
                <a16:creationId xmlns:a16="http://schemas.microsoft.com/office/drawing/2014/main" id="{0290C337-ADA5-6DFD-0E06-333734A372BD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36543" y="4147481"/>
            <a:ext cx="808123" cy="670337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17D30FD-75A3-DF55-B172-364D70F22A98}"/>
              </a:ext>
            </a:extLst>
          </p:cNvPr>
          <p:cNvSpPr txBox="1"/>
          <p:nvPr/>
        </p:nvSpPr>
        <p:spPr>
          <a:xfrm>
            <a:off x="7107977" y="2182000"/>
            <a:ext cx="1755150" cy="1261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見本画像</a:t>
            </a: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  <a:p>
            <a:pPr algn="ctr"/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練習</a:t>
            </a:r>
          </a:p>
        </p:txBody>
      </p:sp>
      <p:sp>
        <p:nvSpPr>
          <p:cNvPr id="71" name="平行四辺形 70">
            <a:extLst>
              <a:ext uri="{FF2B5EF4-FFF2-40B4-BE49-F238E27FC236}">
                <a16:creationId xmlns:a16="http://schemas.microsoft.com/office/drawing/2014/main" id="{04A27A8C-E491-1CC1-4EAD-D7D4E66091D7}"/>
              </a:ext>
            </a:extLst>
          </p:cNvPr>
          <p:cNvSpPr/>
          <p:nvPr/>
        </p:nvSpPr>
        <p:spPr>
          <a:xfrm>
            <a:off x="2561389" y="2337000"/>
            <a:ext cx="2339070" cy="441115"/>
          </a:xfrm>
          <a:prstGeom prst="parallelogram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事前調査</a:t>
            </a:r>
          </a:p>
        </p:txBody>
      </p:sp>
      <p:sp>
        <p:nvSpPr>
          <p:cNvPr id="72" name="下矢印 71">
            <a:extLst>
              <a:ext uri="{FF2B5EF4-FFF2-40B4-BE49-F238E27FC236}">
                <a16:creationId xmlns:a16="http://schemas.microsoft.com/office/drawing/2014/main" id="{0A7ADE35-E584-1D95-F88B-3B7B91ED5688}"/>
              </a:ext>
            </a:extLst>
          </p:cNvPr>
          <p:cNvSpPr/>
          <p:nvPr/>
        </p:nvSpPr>
        <p:spPr>
          <a:xfrm>
            <a:off x="3243788" y="2838989"/>
            <a:ext cx="974272" cy="238544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3" name="平行四辺形 72">
            <a:extLst>
              <a:ext uri="{FF2B5EF4-FFF2-40B4-BE49-F238E27FC236}">
                <a16:creationId xmlns:a16="http://schemas.microsoft.com/office/drawing/2014/main" id="{DA599620-C62F-ED87-6D32-9CD3D08A303C}"/>
              </a:ext>
            </a:extLst>
          </p:cNvPr>
          <p:cNvSpPr/>
          <p:nvPr/>
        </p:nvSpPr>
        <p:spPr>
          <a:xfrm>
            <a:off x="2561389" y="4741221"/>
            <a:ext cx="2339070" cy="441115"/>
          </a:xfrm>
          <a:prstGeom prst="parallelogram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感情表現</a:t>
            </a:r>
            <a:endParaRPr kumimoji="1"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平行四辺形 74">
            <a:extLst>
              <a:ext uri="{FF2B5EF4-FFF2-40B4-BE49-F238E27FC236}">
                <a16:creationId xmlns:a16="http://schemas.microsoft.com/office/drawing/2014/main" id="{80C5F893-7C75-3E8F-9B3E-712DFE48C0C1}"/>
              </a:ext>
            </a:extLst>
          </p:cNvPr>
          <p:cNvSpPr/>
          <p:nvPr/>
        </p:nvSpPr>
        <p:spPr>
          <a:xfrm>
            <a:off x="2561389" y="5542628"/>
            <a:ext cx="2339070" cy="441115"/>
          </a:xfrm>
          <a:prstGeom prst="parallelogram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事後調査</a:t>
            </a:r>
          </a:p>
        </p:txBody>
      </p:sp>
      <p:sp>
        <p:nvSpPr>
          <p:cNvPr id="36" name="平行四辺形 35">
            <a:extLst>
              <a:ext uri="{FF2B5EF4-FFF2-40B4-BE49-F238E27FC236}">
                <a16:creationId xmlns:a16="http://schemas.microsoft.com/office/drawing/2014/main" id="{A98910A4-20D7-80FE-C217-FD5F0ED6F9B9}"/>
              </a:ext>
            </a:extLst>
          </p:cNvPr>
          <p:cNvSpPr/>
          <p:nvPr/>
        </p:nvSpPr>
        <p:spPr>
          <a:xfrm>
            <a:off x="2561389" y="3939814"/>
            <a:ext cx="2339070" cy="441115"/>
          </a:xfrm>
          <a:prstGeom prst="parallelogram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ysClr val="windowText" lastClr="000000"/>
                </a:solidFill>
              </a:rPr>
              <a:t>練習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FDC7F0F-2E17-4CE7-D904-209F6C2CEF6D}"/>
              </a:ext>
            </a:extLst>
          </p:cNvPr>
          <p:cNvSpPr txBox="1"/>
          <p:nvPr/>
        </p:nvSpPr>
        <p:spPr>
          <a:xfrm>
            <a:off x="238922" y="1639971"/>
            <a:ext cx="86661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「表情を高精度で</a:t>
            </a:r>
            <a:r>
              <a:rPr kumimoji="1" lang="en-US" altLang="ja-JP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kumimoji="1" lang="ja-JP" altLang="en-US" sz="2800"/>
              <a:t>に理解させること」が</a:t>
            </a:r>
            <a:r>
              <a:rPr kumimoji="1" lang="ja-JP" altLang="en-US" sz="2800" u="sng"/>
              <a:t>可能</a:t>
            </a:r>
            <a:r>
              <a:rPr kumimoji="1" lang="ja-JP" altLang="en-US" sz="2800"/>
              <a:t>か再検証．</a:t>
            </a:r>
          </a:p>
        </p:txBody>
      </p:sp>
      <p:sp>
        <p:nvSpPr>
          <p:cNvPr id="8" name="平行四辺形 7">
            <a:extLst>
              <a:ext uri="{FF2B5EF4-FFF2-40B4-BE49-F238E27FC236}">
                <a16:creationId xmlns:a16="http://schemas.microsoft.com/office/drawing/2014/main" id="{CE2D6822-ACD6-42B1-9B76-55DFB2112DC2}"/>
              </a:ext>
            </a:extLst>
          </p:cNvPr>
          <p:cNvSpPr/>
          <p:nvPr/>
        </p:nvSpPr>
        <p:spPr>
          <a:xfrm>
            <a:off x="2561389" y="6344035"/>
            <a:ext cx="2339070" cy="441115"/>
          </a:xfrm>
          <a:prstGeom prst="parallelogram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rgbClr val="FF0000"/>
                </a:solidFill>
              </a:rPr>
              <a:t>評価</a:t>
            </a:r>
          </a:p>
        </p:txBody>
      </p:sp>
      <p:sp>
        <p:nvSpPr>
          <p:cNvPr id="4" name="平行四辺形 3">
            <a:extLst>
              <a:ext uri="{FF2B5EF4-FFF2-40B4-BE49-F238E27FC236}">
                <a16:creationId xmlns:a16="http://schemas.microsoft.com/office/drawing/2014/main" id="{7159E9F8-6695-C618-9CF3-E94A140885D1}"/>
              </a:ext>
            </a:extLst>
          </p:cNvPr>
          <p:cNvSpPr/>
          <p:nvPr/>
        </p:nvSpPr>
        <p:spPr>
          <a:xfrm>
            <a:off x="2561389" y="3138407"/>
            <a:ext cx="2339070" cy="441115"/>
          </a:xfrm>
          <a:prstGeom prst="parallelogram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評価</a:t>
            </a:r>
            <a:r>
              <a:rPr kumimoji="1" lang="en-US" altLang="ja-JP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kumimoji="1" lang="ja-JP" altLang="en-US" sz="28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練習</a:t>
            </a:r>
          </a:p>
        </p:txBody>
      </p:sp>
      <p:sp>
        <p:nvSpPr>
          <p:cNvPr id="11" name="下矢印 10">
            <a:extLst>
              <a:ext uri="{FF2B5EF4-FFF2-40B4-BE49-F238E27FC236}">
                <a16:creationId xmlns:a16="http://schemas.microsoft.com/office/drawing/2014/main" id="{2ABCAFAB-602F-F266-950C-267376515673}"/>
              </a:ext>
            </a:extLst>
          </p:cNvPr>
          <p:cNvSpPr/>
          <p:nvPr/>
        </p:nvSpPr>
        <p:spPr>
          <a:xfrm>
            <a:off x="3223612" y="3640396"/>
            <a:ext cx="974272" cy="238544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下矢印 12">
            <a:extLst>
              <a:ext uri="{FF2B5EF4-FFF2-40B4-BE49-F238E27FC236}">
                <a16:creationId xmlns:a16="http://schemas.microsoft.com/office/drawing/2014/main" id="{132E397C-B3F2-51C9-702D-6990538BD085}"/>
              </a:ext>
            </a:extLst>
          </p:cNvPr>
          <p:cNvSpPr/>
          <p:nvPr/>
        </p:nvSpPr>
        <p:spPr>
          <a:xfrm>
            <a:off x="3243788" y="4441803"/>
            <a:ext cx="974272" cy="238544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下矢印 13">
            <a:extLst>
              <a:ext uri="{FF2B5EF4-FFF2-40B4-BE49-F238E27FC236}">
                <a16:creationId xmlns:a16="http://schemas.microsoft.com/office/drawing/2014/main" id="{A4F55E3F-9E53-1B02-4872-32A3A79E8CE6}"/>
              </a:ext>
            </a:extLst>
          </p:cNvPr>
          <p:cNvSpPr/>
          <p:nvPr/>
        </p:nvSpPr>
        <p:spPr>
          <a:xfrm>
            <a:off x="3243788" y="5243210"/>
            <a:ext cx="974272" cy="238544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下矢印 14">
            <a:extLst>
              <a:ext uri="{FF2B5EF4-FFF2-40B4-BE49-F238E27FC236}">
                <a16:creationId xmlns:a16="http://schemas.microsoft.com/office/drawing/2014/main" id="{E61E3418-503B-1FB6-184F-9163ABE3F4C7}"/>
              </a:ext>
            </a:extLst>
          </p:cNvPr>
          <p:cNvSpPr/>
          <p:nvPr/>
        </p:nvSpPr>
        <p:spPr>
          <a:xfrm>
            <a:off x="3243788" y="6044617"/>
            <a:ext cx="974272" cy="238544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平行四辺形 15">
            <a:extLst>
              <a:ext uri="{FF2B5EF4-FFF2-40B4-BE49-F238E27FC236}">
                <a16:creationId xmlns:a16="http://schemas.microsoft.com/office/drawing/2014/main" id="{060EB380-6E73-9D52-DE4B-8EB2DB52F27F}"/>
              </a:ext>
            </a:extLst>
          </p:cNvPr>
          <p:cNvSpPr/>
          <p:nvPr/>
        </p:nvSpPr>
        <p:spPr>
          <a:xfrm>
            <a:off x="2557634" y="3138407"/>
            <a:ext cx="2339070" cy="441115"/>
          </a:xfrm>
          <a:prstGeom prst="parallelogram">
            <a:avLst/>
          </a:prstGeom>
          <a:solidFill>
            <a:srgbClr val="FF7E79">
              <a:alpha val="34118"/>
            </a:srgb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720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2B8C2DA-7920-151D-2488-BCE2EAE8091D}"/>
              </a:ext>
            </a:extLst>
          </p:cNvPr>
          <p:cNvSpPr txBox="1"/>
          <p:nvPr/>
        </p:nvSpPr>
        <p:spPr>
          <a:xfrm>
            <a:off x="8897172" y="4968580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8FB6BC79-0360-9EC6-F910-E2993129A646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2A647B1D-381F-FEFE-0302-416F73192C96}"/>
              </a:ext>
            </a:extLst>
          </p:cNvPr>
          <p:cNvSpPr txBox="1"/>
          <p:nvPr/>
        </p:nvSpPr>
        <p:spPr>
          <a:xfrm>
            <a:off x="799179" y="201945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B9D5F5DA-41A6-177A-E1D6-D32ADA6C6E82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52BCB9CD-009B-CFFE-C410-C48A82C8C347}"/>
              </a:ext>
            </a:extLst>
          </p:cNvPr>
          <p:cNvSpPr txBox="1"/>
          <p:nvPr/>
        </p:nvSpPr>
        <p:spPr>
          <a:xfrm>
            <a:off x="1381001" y="185456"/>
            <a:ext cx="38635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評価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+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練習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 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方法</a:t>
            </a:r>
            <a:endParaRPr kumimoji="1" lang="ja-JP" altLang="en-US" sz="3600" dirty="0">
              <a:solidFill>
                <a:schemeClr val="tx2"/>
              </a:solidFill>
              <a:latin typeface="Verdana" pitchFamily="34" charset="0"/>
            </a:endParaRP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6B3FE80-D626-C5D2-1F30-A3A44911A0B2}"/>
              </a:ext>
            </a:extLst>
          </p:cNvPr>
          <p:cNvGrpSpPr>
            <a:grpSpLocks noChangeAspect="1"/>
          </p:cNvGrpSpPr>
          <p:nvPr/>
        </p:nvGrpSpPr>
        <p:grpSpPr>
          <a:xfrm>
            <a:off x="110736" y="2940353"/>
            <a:ext cx="4121387" cy="4601040"/>
            <a:chOff x="6243911" y="3201570"/>
            <a:chExt cx="3258272" cy="3637475"/>
          </a:xfrm>
        </p:grpSpPr>
        <p:grpSp>
          <p:nvGrpSpPr>
            <p:cNvPr id="63" name="グループ化 62">
              <a:extLst>
                <a:ext uri="{FF2B5EF4-FFF2-40B4-BE49-F238E27FC236}">
                  <a16:creationId xmlns:a16="http://schemas.microsoft.com/office/drawing/2014/main" id="{4132E828-0072-3D85-4B45-8EE41EB84B37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6243911" y="3289729"/>
              <a:ext cx="3258272" cy="3549316"/>
              <a:chOff x="956974" y="1904427"/>
              <a:chExt cx="3753923" cy="4093653"/>
            </a:xfrm>
          </p:grpSpPr>
          <p:pic>
            <p:nvPicPr>
              <p:cNvPr id="64" name="グラフィックス 63" descr="ユーザー 単色塗りつぶし">
                <a:extLst>
                  <a:ext uri="{FF2B5EF4-FFF2-40B4-BE49-F238E27FC236}">
                    <a16:creationId xmlns:a16="http://schemas.microsoft.com/office/drawing/2014/main" id="{223D28BC-4C54-6665-E8E4-E242209334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/>
            </p:blipFill>
            <p:spPr>
              <a:xfrm>
                <a:off x="2555890" y="1904427"/>
                <a:ext cx="1607927" cy="1607927"/>
              </a:xfrm>
              <a:prstGeom prst="rect">
                <a:avLst/>
              </a:prstGeom>
            </p:spPr>
          </p:pic>
          <p:pic>
            <p:nvPicPr>
              <p:cNvPr id="65" name="図 64">
                <a:extLst>
                  <a:ext uri="{FF2B5EF4-FFF2-40B4-BE49-F238E27FC236}">
                    <a16:creationId xmlns:a16="http://schemas.microsoft.com/office/drawing/2014/main" id="{D3A7077B-4B6E-90A9-5D20-7A7A73E423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956974" y="2244157"/>
                <a:ext cx="3753923" cy="3753923"/>
              </a:xfrm>
              <a:prstGeom prst="rect">
                <a:avLst/>
              </a:prstGeom>
            </p:spPr>
          </p:pic>
          <p:pic>
            <p:nvPicPr>
              <p:cNvPr id="66" name="グラフィックス 65" descr="モニター 単色塗りつぶし">
                <a:extLst>
                  <a:ext uri="{FF2B5EF4-FFF2-40B4-BE49-F238E27FC236}">
                    <a16:creationId xmlns:a16="http://schemas.microsoft.com/office/drawing/2014/main" id="{46BFDCBD-7AE4-2D97-82A5-F59F7B730C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405141" y="2255656"/>
                <a:ext cx="1506545" cy="1506545"/>
              </a:xfrm>
              <a:prstGeom prst="rect">
                <a:avLst/>
              </a:prstGeom>
            </p:spPr>
          </p:pic>
        </p:grpSp>
        <p:sp>
          <p:nvSpPr>
            <p:cNvPr id="68" name="テキスト ボックス 67">
              <a:extLst>
                <a:ext uri="{FF2B5EF4-FFF2-40B4-BE49-F238E27FC236}">
                  <a16:creationId xmlns:a16="http://schemas.microsoft.com/office/drawing/2014/main" id="{E8811A8B-9944-C1BC-4CD2-A126C3C498E9}"/>
                </a:ext>
              </a:extLst>
            </p:cNvPr>
            <p:cNvSpPr txBox="1"/>
            <p:nvPr/>
          </p:nvSpPr>
          <p:spPr>
            <a:xfrm flipH="1">
              <a:off x="6871427" y="3201570"/>
              <a:ext cx="1090277" cy="2919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/>
                <a:t>被験者</a:t>
              </a:r>
            </a:p>
          </p:txBody>
        </p:sp>
        <p:pic>
          <p:nvPicPr>
            <p:cNvPr id="69" name="グラフィックス 68" descr="Web カメラ 枠線">
              <a:extLst>
                <a:ext uri="{FF2B5EF4-FFF2-40B4-BE49-F238E27FC236}">
                  <a16:creationId xmlns:a16="http://schemas.microsoft.com/office/drawing/2014/main" id="{6EC4A97F-4DA3-1F33-43E1-AC37E6BB6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246812" y="3431036"/>
              <a:ext cx="425127" cy="425127"/>
            </a:xfrm>
            <a:prstGeom prst="rect">
              <a:avLst/>
            </a:prstGeom>
          </p:spPr>
        </p:pic>
      </p:grp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438D5D9-3525-4226-88BE-0EB8930BD7CF}"/>
              </a:ext>
            </a:extLst>
          </p:cNvPr>
          <p:cNvSpPr txBox="1"/>
          <p:nvPr/>
        </p:nvSpPr>
        <p:spPr>
          <a:xfrm>
            <a:off x="536536" y="1445055"/>
            <a:ext cx="1314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u="sng"/>
              <a:t>イメージ図</a:t>
            </a:r>
            <a:endParaRPr kumimoji="1" lang="ja-JP" altLang="en-US" u="sng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78804D7-25AC-F535-842C-9CA0F84638D1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607"/>
          <a:stretch/>
        </p:blipFill>
        <p:spPr>
          <a:xfrm>
            <a:off x="4452025" y="1282262"/>
            <a:ext cx="4194346" cy="5139046"/>
          </a:xfrm>
          <a:prstGeom prst="rect">
            <a:avLst/>
          </a:prstGeom>
          <a:ln w="28575">
            <a:solidFill>
              <a:schemeClr val="tx2"/>
            </a:solidFill>
          </a:ln>
        </p:spPr>
      </p:pic>
      <p:pic>
        <p:nvPicPr>
          <p:cNvPr id="10" name="グラフィックス 9" descr="散布図 単色塗りつぶし">
            <a:extLst>
              <a:ext uri="{FF2B5EF4-FFF2-40B4-BE49-F238E27FC236}">
                <a16:creationId xmlns:a16="http://schemas.microsoft.com/office/drawing/2014/main" id="{5DAC0B5B-C4C6-B33C-E46F-039971D1722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548904" y="3720792"/>
            <a:ext cx="914400" cy="914400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6503DCE-FBB4-D2B3-9426-9871C058D780}"/>
              </a:ext>
            </a:extLst>
          </p:cNvPr>
          <p:cNvSpPr txBox="1"/>
          <p:nvPr/>
        </p:nvSpPr>
        <p:spPr>
          <a:xfrm>
            <a:off x="2800280" y="1833928"/>
            <a:ext cx="1091966" cy="12003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凡例</a:t>
            </a:r>
          </a:p>
          <a:p>
            <a:pPr algn="ctr"/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  <a:p>
            <a:pPr algn="ctr"/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お手本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5827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32265</TotalTime>
  <Words>612</Words>
  <Application>Microsoft Office PowerPoint</Application>
  <PresentationFormat>画面に合わせる (4:3)</PresentationFormat>
  <Paragraphs>214</Paragraphs>
  <Slides>20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7" baseType="lpstr">
      <vt:lpstr>MS Gothic</vt:lpstr>
      <vt:lpstr>游ゴシック</vt:lpstr>
      <vt:lpstr>Arial</vt:lpstr>
      <vt:lpstr>Garamond</vt:lpstr>
      <vt:lpstr>Times New Roman</vt:lpstr>
      <vt:lpstr>Verdana</vt:lpstr>
      <vt:lpstr>Office テーマ</vt:lpstr>
      <vt:lpstr>福田 &amp; Yeoh ゼミ 進捗報告(07/28)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ご清聴ありがとうございました．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福田研ゼミ進捗報告(11/12)</dc:title>
  <dc:creator>19238901 明石　華実</dc:creator>
  <cp:lastModifiedBy>Akashi Haru</cp:lastModifiedBy>
  <cp:revision>96</cp:revision>
  <dcterms:created xsi:type="dcterms:W3CDTF">2021-11-05T11:24:13Z</dcterms:created>
  <dcterms:modified xsi:type="dcterms:W3CDTF">2023-02-13T12:08:38Z</dcterms:modified>
</cp:coreProperties>
</file>

<file path=docProps/thumbnail.jpeg>
</file>